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18288000" cy="10287000"/>
  <p:notesSz cx="6858000" cy="9144000"/>
  <p:embeddedFontLst>
    <p:embeddedFont>
      <p:font typeface="Helvetica World" charset="1" panose="020B0500040000020004"/>
      <p:regular r:id="rId25"/>
    </p:embeddedFont>
    <p:embeddedFont>
      <p:font typeface="Georgia Pro Condensed" charset="1" panose="02040506050405020303"/>
      <p:regular r:id="rId26"/>
    </p:embeddedFont>
    <p:embeddedFont>
      <p:font typeface="Helvetica World Bold" charset="1" panose="020B0800040000020004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jpeg" Type="http://schemas.openxmlformats.org/officeDocument/2006/relationships/image"/><Relationship Id="rId3" Target="../media/image17.jpeg" Type="http://schemas.openxmlformats.org/officeDocument/2006/relationships/image"/><Relationship Id="rId4" Target="../media/image18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Relationship Id="rId3" Target="../media/image24.png" Type="http://schemas.openxmlformats.org/officeDocument/2006/relationships/image"/><Relationship Id="rId4" Target="../media/image25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png" Type="http://schemas.openxmlformats.org/officeDocument/2006/relationships/image"/><Relationship Id="rId3" Target="../media/image27.png" Type="http://schemas.openxmlformats.org/officeDocument/2006/relationships/image"/><Relationship Id="rId4" Target="../media/image28.png" Type="http://schemas.openxmlformats.org/officeDocument/2006/relationships/image"/><Relationship Id="rId5" Target="../media/image29.png" Type="http://schemas.openxmlformats.org/officeDocument/2006/relationships/image"/><Relationship Id="rId6" Target="../media/image30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1.png" Type="http://schemas.openxmlformats.org/officeDocument/2006/relationships/image"/><Relationship Id="rId3" Target="../media/image32.png" Type="http://schemas.openxmlformats.org/officeDocument/2006/relationships/image"/><Relationship Id="rId4" Target="../media/image33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4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5.png" Type="http://schemas.openxmlformats.org/officeDocument/2006/relationships/image"/><Relationship Id="rId3" Target="../media/image36.svg" Type="http://schemas.openxmlformats.org/officeDocument/2006/relationships/image"/><Relationship Id="rId4" Target="../media/image37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7.pn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Relationship Id="rId7" Target="../media/image10.png" Type="http://schemas.openxmlformats.org/officeDocument/2006/relationships/image"/><Relationship Id="rId8" Target="../media/image1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4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A7F5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12700"/>
            <a:ext cx="11201400" cy="10299700"/>
            <a:chOff x="0" y="0"/>
            <a:chExt cx="963348" cy="88579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63348" cy="885799"/>
            </a:xfrm>
            <a:custGeom>
              <a:avLst/>
              <a:gdLst/>
              <a:ahLst/>
              <a:cxnLst/>
              <a:rect r="r" b="b" t="t" l="l"/>
              <a:pathLst>
                <a:path h="885799" w="963348">
                  <a:moveTo>
                    <a:pt x="0" y="0"/>
                  </a:moveTo>
                  <a:lnTo>
                    <a:pt x="963348" y="0"/>
                  </a:lnTo>
                  <a:lnTo>
                    <a:pt x="963348" y="885799"/>
                  </a:lnTo>
                  <a:lnTo>
                    <a:pt x="0" y="885799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Freeform 4" id="4"/>
          <p:cNvSpPr/>
          <p:nvPr/>
        </p:nvSpPr>
        <p:spPr>
          <a:xfrm flipH="false" flipV="false" rot="-3117037">
            <a:off x="8947742" y="7656091"/>
            <a:ext cx="2112604" cy="1859092"/>
          </a:xfrm>
          <a:custGeom>
            <a:avLst/>
            <a:gdLst/>
            <a:ahLst/>
            <a:cxnLst/>
            <a:rect r="r" b="b" t="t" l="l"/>
            <a:pathLst>
              <a:path h="1859092" w="2112604">
                <a:moveTo>
                  <a:pt x="0" y="0"/>
                </a:moveTo>
                <a:lnTo>
                  <a:pt x="2112604" y="0"/>
                </a:lnTo>
                <a:lnTo>
                  <a:pt x="2112604" y="1859091"/>
                </a:lnTo>
                <a:lnTo>
                  <a:pt x="0" y="18590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201400" y="-51083"/>
            <a:ext cx="7086600" cy="10338083"/>
          </a:xfrm>
          <a:custGeom>
            <a:avLst/>
            <a:gdLst/>
            <a:ahLst/>
            <a:cxnLst/>
            <a:rect r="r" b="b" t="t" l="l"/>
            <a:pathLst>
              <a:path h="10338083" w="7086600">
                <a:moveTo>
                  <a:pt x="0" y="0"/>
                </a:moveTo>
                <a:lnTo>
                  <a:pt x="7086600" y="0"/>
                </a:lnTo>
                <a:lnTo>
                  <a:pt x="7086600" y="10338083"/>
                </a:lnTo>
                <a:lnTo>
                  <a:pt x="0" y="103380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443" r="0" b="-1443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675380" y="619125"/>
            <a:ext cx="6886575" cy="1856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40"/>
              </a:lnSpc>
            </a:pPr>
            <a:r>
              <a:rPr lang="en-US" sz="3800" spc="-57">
                <a:solidFill>
                  <a:srgbClr val="111111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PE075DS-16​</a:t>
            </a:r>
          </a:p>
          <a:p>
            <a:pPr algn="l">
              <a:lnSpc>
                <a:spcPts val="4940"/>
              </a:lnSpc>
            </a:pPr>
            <a:r>
              <a:rPr lang="en-US" sz="3800" spc="-57">
                <a:solidFill>
                  <a:srgbClr val="111111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第 1 組專題報告​</a:t>
            </a:r>
          </a:p>
          <a:p>
            <a:pPr algn="l" marL="0" indent="0" lvl="0">
              <a:lnSpc>
                <a:spcPts val="4940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675380" y="2628265"/>
            <a:ext cx="9132195" cy="11506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565"/>
              </a:lnSpc>
            </a:pPr>
            <a:r>
              <a:rPr lang="en-US" sz="8565" spc="-299">
                <a:solidFill>
                  <a:srgbClr val="111111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FreshCart</a:t>
            </a:r>
            <a:r>
              <a:rPr lang="en-US" sz="8565" spc="-299" strike="noStrike" u="none">
                <a:solidFill>
                  <a:srgbClr val="111111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網站設計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730150" y="4638807"/>
            <a:ext cx="8975344" cy="3462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96"/>
              </a:lnSpc>
            </a:pPr>
            <a:r>
              <a:rPr lang="en-US" sz="3926">
                <a:solidFill>
                  <a:srgbClr val="111111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05​  楊嘉輝​ Yeung Ka Fai​ (KF)</a:t>
            </a:r>
          </a:p>
          <a:p>
            <a:pPr algn="l">
              <a:lnSpc>
                <a:spcPts val="5496"/>
              </a:lnSpc>
            </a:pPr>
            <a:r>
              <a:rPr lang="en-US" sz="3926">
                <a:solidFill>
                  <a:srgbClr val="111111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20 ​ 黃金泉​ Wong Kam Chuen​ </a:t>
            </a:r>
          </a:p>
          <a:p>
            <a:pPr algn="l">
              <a:lnSpc>
                <a:spcPts val="5496"/>
              </a:lnSpc>
            </a:pPr>
            <a:r>
              <a:rPr lang="en-US" sz="3926">
                <a:solidFill>
                  <a:srgbClr val="111111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21 ​ 楊婉紅​ Yeung Yuen Hung​  (Alsa)</a:t>
            </a:r>
          </a:p>
          <a:p>
            <a:pPr algn="l">
              <a:lnSpc>
                <a:spcPts val="5496"/>
              </a:lnSpc>
            </a:pPr>
            <a:r>
              <a:rPr lang="en-US" sz="3926">
                <a:solidFill>
                  <a:srgbClr val="111111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23​  姚雲​ Yao Wan​ (Alan)</a:t>
            </a:r>
          </a:p>
          <a:p>
            <a:pPr algn="l">
              <a:lnSpc>
                <a:spcPts val="5496"/>
              </a:lnSpc>
            </a:pPr>
            <a:r>
              <a:rPr lang="en-US" sz="3926">
                <a:solidFill>
                  <a:srgbClr val="111111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25​  楊志傑​ Yeung Chi Kit (Patrick)​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A7F5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66750" y="809625"/>
            <a:ext cx="6886575" cy="20796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000"/>
              </a:lnSpc>
              <a:spcBef>
                <a:spcPct val="0"/>
              </a:spcBef>
            </a:pPr>
            <a:r>
              <a:rPr lang="en-US" sz="8000" strike="noStrike" u="none">
                <a:solidFill>
                  <a:srgbClr val="FFFFFF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網站如何解決現實問題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66750" y="7845425"/>
            <a:ext cx="6886575" cy="1774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99"/>
              </a:lnSpc>
            </a:pPr>
            <a:r>
              <a:rPr lang="en-US" sz="2499" spc="-37" strike="noStrike" u="none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電子商務網站透過自動化流程、數據分析和</a:t>
            </a:r>
          </a:p>
          <a:p>
            <a:pPr algn="l" marL="0" indent="0" lvl="0">
              <a:lnSpc>
                <a:spcPts val="3499"/>
              </a:lnSpc>
            </a:pPr>
            <a:r>
              <a:rPr lang="en-US" sz="2499" spc="-37" strike="noStrike" u="none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用戶友好的介面，幫助商家降低 </a:t>
            </a:r>
            <a:r>
              <a:rPr lang="en-US" b="true" sz="2499" spc="-37" strike="noStrike" u="none">
                <a:solidFill>
                  <a:srgbClr val="FFFFFF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運營成本</a:t>
            </a:r>
            <a:r>
              <a:rPr lang="en-US" sz="2499" spc="-37" strike="noStrike" u="none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，</a:t>
            </a:r>
          </a:p>
          <a:p>
            <a:pPr algn="l" marL="0" indent="0" lvl="0">
              <a:lnSpc>
                <a:spcPts val="3499"/>
              </a:lnSpc>
            </a:pPr>
            <a:r>
              <a:rPr lang="en-US" sz="2499" spc="-37" strike="noStrike" u="none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提升消費者體驗，從而有效解決傳統商業</a:t>
            </a:r>
          </a:p>
          <a:p>
            <a:pPr algn="l" marL="0" indent="0" lvl="0">
              <a:lnSpc>
                <a:spcPts val="3499"/>
              </a:lnSpc>
            </a:pPr>
            <a:r>
              <a:rPr lang="en-US" sz="2499" spc="-37" strike="noStrike" u="none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模式中的痛點。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8237645" y="666750"/>
            <a:ext cx="4446157" cy="3653311"/>
            <a:chOff x="0" y="0"/>
            <a:chExt cx="1396135" cy="114717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96135" cy="1147174"/>
            </a:xfrm>
            <a:custGeom>
              <a:avLst/>
              <a:gdLst/>
              <a:ahLst/>
              <a:cxnLst/>
              <a:rect r="r" b="b" t="t" l="l"/>
              <a:pathLst>
                <a:path h="1147174" w="1396135">
                  <a:moveTo>
                    <a:pt x="121888" y="0"/>
                  </a:moveTo>
                  <a:lnTo>
                    <a:pt x="1274246" y="0"/>
                  </a:lnTo>
                  <a:cubicBezTo>
                    <a:pt x="1341563" y="0"/>
                    <a:pt x="1396135" y="54571"/>
                    <a:pt x="1396135" y="121888"/>
                  </a:cubicBezTo>
                  <a:lnTo>
                    <a:pt x="1396135" y="1025285"/>
                  </a:lnTo>
                  <a:cubicBezTo>
                    <a:pt x="1396135" y="1092602"/>
                    <a:pt x="1341563" y="1147174"/>
                    <a:pt x="1274246" y="1147174"/>
                  </a:cubicBezTo>
                  <a:lnTo>
                    <a:pt x="121888" y="1147174"/>
                  </a:lnTo>
                  <a:cubicBezTo>
                    <a:pt x="54571" y="1147174"/>
                    <a:pt x="0" y="1092602"/>
                    <a:pt x="0" y="1025285"/>
                  </a:cubicBezTo>
                  <a:lnTo>
                    <a:pt x="0" y="121888"/>
                  </a:lnTo>
                  <a:cubicBezTo>
                    <a:pt x="0" y="54571"/>
                    <a:pt x="54571" y="0"/>
                    <a:pt x="121888" y="0"/>
                  </a:cubicBezTo>
                  <a:close/>
                </a:path>
              </a:pathLst>
            </a:custGeom>
            <a:blipFill>
              <a:blip r:embed="rId2"/>
              <a:stretch>
                <a:fillRect l="-332" t="0" r="-332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3368122" y="2889251"/>
            <a:ext cx="4446157" cy="3653311"/>
            <a:chOff x="0" y="0"/>
            <a:chExt cx="1396135" cy="114717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396135" cy="1147174"/>
            </a:xfrm>
            <a:custGeom>
              <a:avLst/>
              <a:gdLst/>
              <a:ahLst/>
              <a:cxnLst/>
              <a:rect r="r" b="b" t="t" l="l"/>
              <a:pathLst>
                <a:path h="1147174" w="1396135">
                  <a:moveTo>
                    <a:pt x="121888" y="0"/>
                  </a:moveTo>
                  <a:lnTo>
                    <a:pt x="1274246" y="0"/>
                  </a:lnTo>
                  <a:cubicBezTo>
                    <a:pt x="1341563" y="0"/>
                    <a:pt x="1396135" y="54571"/>
                    <a:pt x="1396135" y="121888"/>
                  </a:cubicBezTo>
                  <a:lnTo>
                    <a:pt x="1396135" y="1025285"/>
                  </a:lnTo>
                  <a:cubicBezTo>
                    <a:pt x="1396135" y="1092602"/>
                    <a:pt x="1341563" y="1147174"/>
                    <a:pt x="1274246" y="1147174"/>
                  </a:cubicBezTo>
                  <a:lnTo>
                    <a:pt x="121888" y="1147174"/>
                  </a:lnTo>
                  <a:cubicBezTo>
                    <a:pt x="54571" y="1147174"/>
                    <a:pt x="0" y="1092602"/>
                    <a:pt x="0" y="1025285"/>
                  </a:cubicBezTo>
                  <a:lnTo>
                    <a:pt x="0" y="121888"/>
                  </a:lnTo>
                  <a:cubicBezTo>
                    <a:pt x="0" y="54571"/>
                    <a:pt x="54571" y="0"/>
                    <a:pt x="121888" y="0"/>
                  </a:cubicBezTo>
                  <a:close/>
                </a:path>
              </a:pathLst>
            </a:custGeom>
            <a:blipFill>
              <a:blip r:embed="rId3"/>
              <a:stretch>
                <a:fillRect l="-332" t="0" r="-332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8495781" y="6165966"/>
            <a:ext cx="4446157" cy="3653311"/>
            <a:chOff x="0" y="0"/>
            <a:chExt cx="1396135" cy="114717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396135" cy="1147174"/>
            </a:xfrm>
            <a:custGeom>
              <a:avLst/>
              <a:gdLst/>
              <a:ahLst/>
              <a:cxnLst/>
              <a:rect r="r" b="b" t="t" l="l"/>
              <a:pathLst>
                <a:path h="1147174" w="1396135">
                  <a:moveTo>
                    <a:pt x="121888" y="0"/>
                  </a:moveTo>
                  <a:lnTo>
                    <a:pt x="1274246" y="0"/>
                  </a:lnTo>
                  <a:cubicBezTo>
                    <a:pt x="1341563" y="0"/>
                    <a:pt x="1396135" y="54571"/>
                    <a:pt x="1396135" y="121888"/>
                  </a:cubicBezTo>
                  <a:lnTo>
                    <a:pt x="1396135" y="1025285"/>
                  </a:lnTo>
                  <a:cubicBezTo>
                    <a:pt x="1396135" y="1092602"/>
                    <a:pt x="1341563" y="1147174"/>
                    <a:pt x="1274246" y="1147174"/>
                  </a:cubicBezTo>
                  <a:lnTo>
                    <a:pt x="121888" y="1147174"/>
                  </a:lnTo>
                  <a:cubicBezTo>
                    <a:pt x="54571" y="1147174"/>
                    <a:pt x="0" y="1092602"/>
                    <a:pt x="0" y="1025285"/>
                  </a:cubicBezTo>
                  <a:lnTo>
                    <a:pt x="0" y="121888"/>
                  </a:lnTo>
                  <a:cubicBezTo>
                    <a:pt x="0" y="54571"/>
                    <a:pt x="54571" y="0"/>
                    <a:pt x="121888" y="0"/>
                  </a:cubicBezTo>
                  <a:close/>
                </a:path>
              </a:pathLst>
            </a:custGeom>
            <a:blipFill>
              <a:blip r:embed="rId4"/>
              <a:stretch>
                <a:fillRect l="-332" t="0" r="-332" b="0"/>
              </a:stretch>
            </a:blipFill>
          </p:spPr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2DDD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2457450"/>
            <a:chOff x="0" y="0"/>
            <a:chExt cx="4816593" cy="64723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647230"/>
            </a:xfrm>
            <a:custGeom>
              <a:avLst/>
              <a:gdLst/>
              <a:ahLst/>
              <a:cxnLst/>
              <a:rect r="r" b="b" t="t" l="l"/>
              <a:pathLst>
                <a:path h="647230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647230"/>
                  </a:lnTo>
                  <a:lnTo>
                    <a:pt x="0" y="64723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4816593" cy="70438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-300325" y="2243583"/>
            <a:ext cx="18888651" cy="8043417"/>
          </a:xfrm>
          <a:custGeom>
            <a:avLst/>
            <a:gdLst/>
            <a:ahLst/>
            <a:cxnLst/>
            <a:rect r="r" b="b" t="t" l="l"/>
            <a:pathLst>
              <a:path h="8043417" w="18888651">
                <a:moveTo>
                  <a:pt x="0" y="0"/>
                </a:moveTo>
                <a:lnTo>
                  <a:pt x="18888650" y="0"/>
                </a:lnTo>
                <a:lnTo>
                  <a:pt x="18888650" y="8043417"/>
                </a:lnTo>
                <a:lnTo>
                  <a:pt x="0" y="80434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666750" y="809625"/>
            <a:ext cx="16954500" cy="10699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000"/>
              </a:lnSpc>
            </a:pPr>
            <a:r>
              <a:rPr lang="en-US" sz="8000" spc="-240">
                <a:solidFill>
                  <a:srgbClr val="111111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前端</a:t>
            </a:r>
            <a:r>
              <a:rPr lang="en-US" sz="8000" spc="-240">
                <a:solidFill>
                  <a:srgbClr val="111111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網站的架構圖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A7F5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66750" y="809625"/>
            <a:ext cx="6886575" cy="10699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000"/>
              </a:lnSpc>
              <a:spcBef>
                <a:spcPct val="0"/>
              </a:spcBef>
            </a:pPr>
            <a:r>
              <a:rPr lang="en-US" sz="8000">
                <a:solidFill>
                  <a:srgbClr val="E2DDD2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版面說明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66750" y="7845425"/>
            <a:ext cx="6886575" cy="1774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99"/>
              </a:lnSpc>
            </a:pPr>
            <a:r>
              <a:rPr lang="en-US" sz="2499" spc="-37" strike="noStrike" u="none">
                <a:solidFill>
                  <a:srgbClr val="E2DDD2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在電子商務網站中，</a:t>
            </a:r>
            <a:r>
              <a:rPr lang="en-US" b="true" sz="2499" spc="-37" strike="noStrike" u="none">
                <a:solidFill>
                  <a:srgbClr val="E2DDD2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訪客、會員與管理員</a:t>
            </a:r>
          </a:p>
          <a:p>
            <a:pPr algn="l" marL="0" indent="0" lvl="0">
              <a:lnSpc>
                <a:spcPts val="3499"/>
              </a:lnSpc>
            </a:pPr>
            <a:r>
              <a:rPr lang="en-US" sz="2499" spc="-37" strike="noStrike" u="none">
                <a:solidFill>
                  <a:srgbClr val="E2DDD2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各自擁有不同的功能與權限。這樣的角色</a:t>
            </a:r>
          </a:p>
          <a:p>
            <a:pPr algn="l" marL="0" indent="0" lvl="0">
              <a:lnSpc>
                <a:spcPts val="3499"/>
              </a:lnSpc>
            </a:pPr>
            <a:r>
              <a:rPr lang="en-US" sz="2499" spc="-37" strike="noStrike" u="none">
                <a:solidFill>
                  <a:srgbClr val="E2DDD2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劃分能有效管理系統，並提升使用者體驗</a:t>
            </a:r>
          </a:p>
          <a:p>
            <a:pPr algn="l" marL="0" indent="0" lvl="0">
              <a:lnSpc>
                <a:spcPts val="3499"/>
              </a:lnSpc>
            </a:pPr>
            <a:r>
              <a:rPr lang="en-US" sz="2499" spc="-37" strike="noStrike" u="none">
                <a:solidFill>
                  <a:srgbClr val="E2DDD2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與安全性。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7987844" y="1281854"/>
            <a:ext cx="10012694" cy="7976446"/>
            <a:chOff x="0" y="0"/>
            <a:chExt cx="3546545" cy="282529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546545" cy="2825296"/>
            </a:xfrm>
            <a:custGeom>
              <a:avLst/>
              <a:gdLst/>
              <a:ahLst/>
              <a:cxnLst/>
              <a:rect r="r" b="b" t="t" l="l"/>
              <a:pathLst>
                <a:path h="2825296" w="3546545">
                  <a:moveTo>
                    <a:pt x="3522299" y="155341"/>
                  </a:moveTo>
                  <a:lnTo>
                    <a:pt x="3411722" y="31728"/>
                  </a:lnTo>
                  <a:cubicBezTo>
                    <a:pt x="3393661" y="11539"/>
                    <a:pt x="3367855" y="0"/>
                    <a:pt x="3340767" y="0"/>
                  </a:cubicBezTo>
                  <a:lnTo>
                    <a:pt x="205781" y="10"/>
                  </a:lnTo>
                  <a:cubicBezTo>
                    <a:pt x="178693" y="10"/>
                    <a:pt x="152888" y="11550"/>
                    <a:pt x="134828" y="31739"/>
                  </a:cubicBezTo>
                  <a:lnTo>
                    <a:pt x="24247" y="155355"/>
                  </a:lnTo>
                  <a:cubicBezTo>
                    <a:pt x="8634" y="172808"/>
                    <a:pt x="1" y="195404"/>
                    <a:pt x="0" y="218821"/>
                  </a:cubicBezTo>
                  <a:lnTo>
                    <a:pt x="0" y="2606484"/>
                  </a:lnTo>
                  <a:cubicBezTo>
                    <a:pt x="0" y="2629903"/>
                    <a:pt x="8633" y="2652501"/>
                    <a:pt x="24247" y="2669956"/>
                  </a:cubicBezTo>
                  <a:lnTo>
                    <a:pt x="134824" y="2793567"/>
                  </a:lnTo>
                  <a:cubicBezTo>
                    <a:pt x="152885" y="2813756"/>
                    <a:pt x="178690" y="2825296"/>
                    <a:pt x="205778" y="2825296"/>
                  </a:cubicBezTo>
                  <a:lnTo>
                    <a:pt x="3340764" y="2825287"/>
                  </a:lnTo>
                  <a:cubicBezTo>
                    <a:pt x="3367852" y="2825287"/>
                    <a:pt x="3393657" y="2813747"/>
                    <a:pt x="3411717" y="2793558"/>
                  </a:cubicBezTo>
                  <a:lnTo>
                    <a:pt x="3522298" y="2669943"/>
                  </a:lnTo>
                  <a:cubicBezTo>
                    <a:pt x="3537912" y="2652488"/>
                    <a:pt x="3546545" y="2629890"/>
                    <a:pt x="3546545" y="2606471"/>
                  </a:cubicBezTo>
                  <a:lnTo>
                    <a:pt x="3546545" y="218812"/>
                  </a:lnTo>
                  <a:cubicBezTo>
                    <a:pt x="3546545" y="195393"/>
                    <a:pt x="3537913" y="172796"/>
                    <a:pt x="3522299" y="155341"/>
                  </a:cubicBezTo>
                  <a:close/>
                </a:path>
              </a:pathLst>
            </a:custGeom>
            <a:blipFill>
              <a:blip r:embed="rId2"/>
              <a:stretch>
                <a:fillRect l="-181" t="0" r="-181" b="0"/>
              </a:stretch>
            </a:blipFill>
          </p:spPr>
        </p:sp>
      </p:grp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2DDD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990600" y="6981864"/>
            <a:ext cx="17607376" cy="0"/>
          </a:xfrm>
          <a:prstGeom prst="line">
            <a:avLst/>
          </a:prstGeom>
          <a:ln cap="flat" w="19050">
            <a:solidFill>
              <a:srgbClr val="1A7F5A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3" id="3"/>
          <p:cNvGrpSpPr/>
          <p:nvPr/>
        </p:nvGrpSpPr>
        <p:grpSpPr>
          <a:xfrm rot="0">
            <a:off x="666750" y="6819939"/>
            <a:ext cx="323850" cy="323850"/>
            <a:chOff x="0" y="0"/>
            <a:chExt cx="6350000" cy="6350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4980786" y="6819939"/>
            <a:ext cx="323850" cy="323850"/>
            <a:chOff x="0" y="0"/>
            <a:chExt cx="6350000" cy="6350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9294821" y="6819939"/>
            <a:ext cx="323850" cy="323850"/>
            <a:chOff x="0" y="0"/>
            <a:chExt cx="6350000" cy="63500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13608857" y="6819939"/>
            <a:ext cx="323850" cy="323850"/>
            <a:chOff x="0" y="0"/>
            <a:chExt cx="6350000" cy="63500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232045" y="2317754"/>
            <a:ext cx="17389205" cy="2825746"/>
          </a:xfrm>
          <a:custGeom>
            <a:avLst/>
            <a:gdLst/>
            <a:ahLst/>
            <a:cxnLst/>
            <a:rect r="r" b="b" t="t" l="l"/>
            <a:pathLst>
              <a:path h="2825746" w="17389205">
                <a:moveTo>
                  <a:pt x="0" y="0"/>
                </a:moveTo>
                <a:lnTo>
                  <a:pt x="17389205" y="0"/>
                </a:lnTo>
                <a:lnTo>
                  <a:pt x="17389205" y="2825746"/>
                </a:lnTo>
                <a:lnTo>
                  <a:pt x="0" y="28257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666750" y="5929352"/>
            <a:ext cx="4007657" cy="400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999"/>
              </a:lnSpc>
              <a:spcBef>
                <a:spcPct val="0"/>
              </a:spcBef>
            </a:pPr>
            <a:r>
              <a:rPr lang="en-US" b="true" sz="2499" spc="-37">
                <a:solidFill>
                  <a:srgbClr val="1A7F5A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選擇商品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66750" y="7658139"/>
            <a:ext cx="4007657" cy="1063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800"/>
              </a:lnSpc>
            </a:pPr>
            <a:r>
              <a:rPr lang="en-US" sz="2000" spc="-30" strike="noStrike" u="none">
                <a:solidFill>
                  <a:srgbClr val="1A7F5A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顧客在網站上瀏覽商品，</a:t>
            </a:r>
          </a:p>
          <a:p>
            <a:pPr algn="l" marL="0" indent="0" lvl="0">
              <a:lnSpc>
                <a:spcPts val="2800"/>
              </a:lnSpc>
            </a:pPr>
            <a:r>
              <a:rPr lang="en-US" sz="2000" spc="-30" strike="noStrike" u="none">
                <a:solidFill>
                  <a:srgbClr val="1A7F5A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選擇心儀的項目並將其</a:t>
            </a:r>
          </a:p>
          <a:p>
            <a:pPr algn="l" marL="0" indent="0" lvl="0">
              <a:lnSpc>
                <a:spcPts val="2800"/>
              </a:lnSpc>
            </a:pPr>
            <a:r>
              <a:rPr lang="en-US" sz="2000" spc="-30" strike="noStrike" u="none">
                <a:solidFill>
                  <a:srgbClr val="1A7F5A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加入購物車。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4979207" y="5929352"/>
            <a:ext cx="4010025" cy="400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999"/>
              </a:lnSpc>
              <a:spcBef>
                <a:spcPct val="0"/>
              </a:spcBef>
            </a:pPr>
            <a:r>
              <a:rPr lang="en-US" b="true" sz="2499" spc="-37">
                <a:solidFill>
                  <a:srgbClr val="1A7F5A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確認訂單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3614065" y="5885696"/>
            <a:ext cx="4003106" cy="400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999"/>
              </a:lnSpc>
              <a:spcBef>
                <a:spcPct val="0"/>
              </a:spcBef>
            </a:pPr>
            <a:r>
              <a:rPr lang="en-US" b="true" sz="2499" spc="-37">
                <a:solidFill>
                  <a:srgbClr val="1A7F5A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完成付款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4979207" y="7658139"/>
            <a:ext cx="4010025" cy="1063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800"/>
              </a:lnSpc>
            </a:pPr>
            <a:r>
              <a:rPr lang="en-US" sz="2000" spc="-30" strike="noStrike" u="none">
                <a:solidFill>
                  <a:srgbClr val="1A7F5A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顧客檢視購物車內容，</a:t>
            </a:r>
          </a:p>
          <a:p>
            <a:pPr algn="l" marL="0" indent="0" lvl="0">
              <a:lnSpc>
                <a:spcPts val="2800"/>
              </a:lnSpc>
            </a:pPr>
            <a:r>
              <a:rPr lang="en-US" sz="2000" spc="-30" strike="noStrike" u="none">
                <a:solidFill>
                  <a:srgbClr val="1A7F5A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確定商品及數量後，</a:t>
            </a:r>
          </a:p>
          <a:p>
            <a:pPr algn="l" marL="0" indent="0" lvl="0">
              <a:lnSpc>
                <a:spcPts val="2800"/>
              </a:lnSpc>
            </a:pPr>
            <a:r>
              <a:rPr lang="en-US" sz="2000" spc="-30" strike="noStrike" u="none">
                <a:solidFill>
                  <a:srgbClr val="1A7F5A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行訂單確認。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3608857" y="7658139"/>
            <a:ext cx="4003106" cy="1416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800"/>
              </a:lnSpc>
            </a:pPr>
            <a:r>
              <a:rPr lang="en-US" sz="2000" spc="-30" strike="noStrike" u="none">
                <a:solidFill>
                  <a:srgbClr val="1A7F5A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顧客選擇支付方式（信用卡、</a:t>
            </a:r>
          </a:p>
          <a:p>
            <a:pPr algn="l" marL="0" indent="0" lvl="0">
              <a:lnSpc>
                <a:spcPts val="2800"/>
              </a:lnSpc>
            </a:pPr>
            <a:r>
              <a:rPr lang="en-US" sz="2000" spc="-30" strike="noStrike" u="none">
                <a:solidFill>
                  <a:srgbClr val="1A7F5A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網上即使支付、支票／入數）</a:t>
            </a:r>
          </a:p>
          <a:p>
            <a:pPr algn="l" marL="0" indent="0" lvl="0">
              <a:lnSpc>
                <a:spcPts val="2800"/>
              </a:lnSpc>
            </a:pPr>
            <a:r>
              <a:rPr lang="en-US" sz="2000" spc="-30" strike="noStrike" u="none">
                <a:solidFill>
                  <a:srgbClr val="1A7F5A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並完成付款，系統將記錄處理，</a:t>
            </a:r>
          </a:p>
          <a:p>
            <a:pPr algn="l" marL="0" indent="0" lvl="0">
              <a:lnSpc>
                <a:spcPts val="2800"/>
              </a:lnSpc>
            </a:pPr>
            <a:r>
              <a:rPr lang="en-US" sz="2000" spc="-30" strike="noStrike" u="none">
                <a:solidFill>
                  <a:srgbClr val="1A7F5A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顧客可以下載pdf訂單確認。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9294032" y="5929352"/>
            <a:ext cx="3807849" cy="400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999"/>
              </a:lnSpc>
              <a:spcBef>
                <a:spcPct val="0"/>
              </a:spcBef>
            </a:pPr>
            <a:r>
              <a:rPr lang="en-US" b="true" sz="2499" spc="-37">
                <a:solidFill>
                  <a:srgbClr val="1A7F5A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填寫資訊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9294821" y="7658139"/>
            <a:ext cx="4009236" cy="1768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800"/>
              </a:lnSpc>
            </a:pPr>
            <a:r>
              <a:rPr lang="en-US" sz="2000" spc="-30" strike="noStrike" u="none">
                <a:solidFill>
                  <a:srgbClr val="1A7F5A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顧客需填寫必要的個人資訊</a:t>
            </a:r>
          </a:p>
          <a:p>
            <a:pPr algn="l" marL="0" indent="0" lvl="0">
              <a:lnSpc>
                <a:spcPts val="2800"/>
              </a:lnSpc>
            </a:pPr>
            <a:r>
              <a:rPr lang="en-US" sz="2000" spc="-30" strike="noStrike" u="none">
                <a:solidFill>
                  <a:srgbClr val="1A7F5A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（已登記用戶系統自動填寫</a:t>
            </a:r>
          </a:p>
          <a:p>
            <a:pPr algn="l" marL="0" indent="0" lvl="0">
              <a:lnSpc>
                <a:spcPts val="2800"/>
              </a:lnSpc>
            </a:pPr>
            <a:r>
              <a:rPr lang="en-US" sz="2000" spc="-30" strike="noStrike" u="none">
                <a:solidFill>
                  <a:srgbClr val="1A7F5A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基本資料）</a:t>
            </a:r>
            <a:r>
              <a:rPr lang="en-US" sz="2000" spc="-30" strike="noStrike" u="none">
                <a:solidFill>
                  <a:srgbClr val="1A7F5A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和送貨地址，</a:t>
            </a:r>
          </a:p>
          <a:p>
            <a:pPr algn="l" marL="0" indent="0" lvl="0">
              <a:lnSpc>
                <a:spcPts val="2800"/>
              </a:lnSpc>
            </a:pPr>
            <a:r>
              <a:rPr lang="en-US" sz="2000" spc="-30" strike="noStrike" u="none">
                <a:solidFill>
                  <a:srgbClr val="1A7F5A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以便系統能準確地處理訂單</a:t>
            </a:r>
          </a:p>
          <a:p>
            <a:pPr algn="l" marL="0" indent="0" lvl="0">
              <a:lnSpc>
                <a:spcPts val="2800"/>
              </a:lnSpc>
            </a:pPr>
            <a:r>
              <a:rPr lang="en-US" sz="2000" spc="-30" strike="noStrike" u="none">
                <a:solidFill>
                  <a:srgbClr val="1A7F5A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及運送商品。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666750" y="809625"/>
            <a:ext cx="16954500" cy="10699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000"/>
              </a:lnSpc>
            </a:pPr>
            <a:r>
              <a:rPr lang="en-US" sz="8000">
                <a:solidFill>
                  <a:srgbClr val="1A7F5A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購買流程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2DDD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465417" y="1273175"/>
            <a:ext cx="13451666" cy="6608131"/>
          </a:xfrm>
          <a:custGeom>
            <a:avLst/>
            <a:gdLst/>
            <a:ahLst/>
            <a:cxnLst/>
            <a:rect r="r" b="b" t="t" l="l"/>
            <a:pathLst>
              <a:path h="6608131" w="13451666">
                <a:moveTo>
                  <a:pt x="0" y="0"/>
                </a:moveTo>
                <a:lnTo>
                  <a:pt x="13451666" y="0"/>
                </a:lnTo>
                <a:lnTo>
                  <a:pt x="13451666" y="6608131"/>
                </a:lnTo>
                <a:lnTo>
                  <a:pt x="0" y="66081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66750" y="8321675"/>
            <a:ext cx="6886575" cy="1298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99"/>
              </a:lnSpc>
            </a:pPr>
            <a:r>
              <a:rPr lang="en-US" sz="2499" spc="-37" strike="noStrike" u="none">
                <a:solidFill>
                  <a:srgbClr val="1A7F5A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使用者的資料、訂單信息和均會被即時</a:t>
            </a:r>
          </a:p>
          <a:p>
            <a:pPr algn="l" marL="0" indent="0" lvl="0">
              <a:lnSpc>
                <a:spcPts val="3499"/>
              </a:lnSpc>
            </a:pPr>
            <a:r>
              <a:rPr lang="en-US" sz="2499" spc="-37" strike="noStrike" u="none">
                <a:solidFill>
                  <a:srgbClr val="1A7F5A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更新，管理員可以在後台查詢有關資訊</a:t>
            </a:r>
          </a:p>
          <a:p>
            <a:pPr algn="l" marL="0" indent="0" lvl="0">
              <a:lnSpc>
                <a:spcPts val="3499"/>
              </a:lnSpc>
            </a:pPr>
            <a:r>
              <a:rPr lang="en-US" sz="2499" spc="-37" strike="noStrike" u="none">
                <a:solidFill>
                  <a:srgbClr val="1A7F5A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作進一步跟進。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666750" y="809625"/>
            <a:ext cx="16954500" cy="10699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000"/>
              </a:lnSpc>
            </a:pPr>
            <a:r>
              <a:rPr lang="en-US" sz="8000">
                <a:solidFill>
                  <a:srgbClr val="1A7F5A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結帳</a:t>
            </a:r>
            <a:r>
              <a:rPr lang="en-US" sz="8000">
                <a:solidFill>
                  <a:srgbClr val="1A7F5A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流程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A7F5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42231" y="2672013"/>
            <a:ext cx="5130914" cy="4794589"/>
          </a:xfrm>
          <a:custGeom>
            <a:avLst/>
            <a:gdLst/>
            <a:ahLst/>
            <a:cxnLst/>
            <a:rect r="r" b="b" t="t" l="l"/>
            <a:pathLst>
              <a:path h="4794589" w="5130914">
                <a:moveTo>
                  <a:pt x="0" y="0"/>
                </a:moveTo>
                <a:lnTo>
                  <a:pt x="5130914" y="0"/>
                </a:lnTo>
                <a:lnTo>
                  <a:pt x="5130914" y="4794589"/>
                </a:lnTo>
                <a:lnTo>
                  <a:pt x="0" y="47945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276476" y="2672013"/>
            <a:ext cx="5239099" cy="4940873"/>
          </a:xfrm>
          <a:custGeom>
            <a:avLst/>
            <a:gdLst/>
            <a:ahLst/>
            <a:cxnLst/>
            <a:rect r="r" b="b" t="t" l="l"/>
            <a:pathLst>
              <a:path h="4940873" w="5239099">
                <a:moveTo>
                  <a:pt x="0" y="0"/>
                </a:moveTo>
                <a:lnTo>
                  <a:pt x="5239098" y="0"/>
                </a:lnTo>
                <a:lnTo>
                  <a:pt x="5239098" y="4940874"/>
                </a:lnTo>
                <a:lnTo>
                  <a:pt x="0" y="49408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018905" y="2597914"/>
            <a:ext cx="5626864" cy="4940873"/>
          </a:xfrm>
          <a:custGeom>
            <a:avLst/>
            <a:gdLst/>
            <a:ahLst/>
            <a:cxnLst/>
            <a:rect r="r" b="b" t="t" l="l"/>
            <a:pathLst>
              <a:path h="4940873" w="5626864">
                <a:moveTo>
                  <a:pt x="0" y="0"/>
                </a:moveTo>
                <a:lnTo>
                  <a:pt x="5626864" y="0"/>
                </a:lnTo>
                <a:lnTo>
                  <a:pt x="5626864" y="4940873"/>
                </a:lnTo>
                <a:lnTo>
                  <a:pt x="0" y="494087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666750" y="809625"/>
            <a:ext cx="7493059" cy="10699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000"/>
              </a:lnSpc>
              <a:spcBef>
                <a:spcPct val="0"/>
              </a:spcBef>
            </a:pPr>
            <a:r>
              <a:rPr lang="en-US" sz="8000" strike="noStrike" u="none">
                <a:solidFill>
                  <a:srgbClr val="E2DDD2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訪客的使用方式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66750" y="8283575"/>
            <a:ext cx="6886575" cy="1336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99"/>
              </a:lnSpc>
            </a:pPr>
            <a:r>
              <a:rPr lang="en-US" sz="2499" spc="-37" strike="noStrike" u="none">
                <a:solidFill>
                  <a:srgbClr val="E2DDD2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訪客可以輕鬆地</a:t>
            </a:r>
            <a:r>
              <a:rPr lang="en-US" b="true" sz="2499" spc="-37" strike="noStrike" u="none">
                <a:solidFill>
                  <a:srgbClr val="E2DDD2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瀏覽商品</a:t>
            </a:r>
            <a:r>
              <a:rPr lang="en-US" sz="2499" spc="-37" strike="noStrike" u="none">
                <a:solidFill>
                  <a:srgbClr val="E2DDD2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，查看詳細資訊，</a:t>
            </a:r>
          </a:p>
          <a:p>
            <a:pPr algn="l" marL="0" indent="0" lvl="0">
              <a:lnSpc>
                <a:spcPts val="3499"/>
              </a:lnSpc>
            </a:pPr>
            <a:r>
              <a:rPr lang="en-US" sz="2499" spc="-37" strike="noStrike" u="none">
                <a:solidFill>
                  <a:srgbClr val="E2DDD2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並將心儀商品加入購物車，無需註冊或</a:t>
            </a:r>
          </a:p>
          <a:p>
            <a:pPr algn="l" marL="0" indent="0" lvl="0">
              <a:lnSpc>
                <a:spcPts val="3499"/>
              </a:lnSpc>
            </a:pPr>
            <a:r>
              <a:rPr lang="en-US" sz="2499" spc="-37" strike="noStrike" u="none">
                <a:solidFill>
                  <a:srgbClr val="E2DDD2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登入即可享受便捷的購物體驗。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A7F5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175278" y="312900"/>
            <a:ext cx="4860885" cy="6652822"/>
          </a:xfrm>
          <a:custGeom>
            <a:avLst/>
            <a:gdLst/>
            <a:ahLst/>
            <a:cxnLst/>
            <a:rect r="r" b="b" t="t" l="l"/>
            <a:pathLst>
              <a:path h="6652822" w="4860885">
                <a:moveTo>
                  <a:pt x="0" y="0"/>
                </a:moveTo>
                <a:lnTo>
                  <a:pt x="4860885" y="0"/>
                </a:lnTo>
                <a:lnTo>
                  <a:pt x="4860885" y="6652822"/>
                </a:lnTo>
                <a:lnTo>
                  <a:pt x="0" y="66528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77142" y="3783732"/>
            <a:ext cx="3335843" cy="3143890"/>
          </a:xfrm>
          <a:custGeom>
            <a:avLst/>
            <a:gdLst/>
            <a:ahLst/>
            <a:cxnLst/>
            <a:rect r="r" b="b" t="t" l="l"/>
            <a:pathLst>
              <a:path h="3143890" w="3335843">
                <a:moveTo>
                  <a:pt x="0" y="0"/>
                </a:moveTo>
                <a:lnTo>
                  <a:pt x="3335843" y="0"/>
                </a:lnTo>
                <a:lnTo>
                  <a:pt x="3335843" y="3143890"/>
                </a:lnTo>
                <a:lnTo>
                  <a:pt x="0" y="31438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793127" y="3783732"/>
            <a:ext cx="3388936" cy="3143890"/>
          </a:xfrm>
          <a:custGeom>
            <a:avLst/>
            <a:gdLst/>
            <a:ahLst/>
            <a:cxnLst/>
            <a:rect r="r" b="b" t="t" l="l"/>
            <a:pathLst>
              <a:path h="3143890" w="3388936">
                <a:moveTo>
                  <a:pt x="0" y="0"/>
                </a:moveTo>
                <a:lnTo>
                  <a:pt x="3388936" y="0"/>
                </a:lnTo>
                <a:lnTo>
                  <a:pt x="3388936" y="3143890"/>
                </a:lnTo>
                <a:lnTo>
                  <a:pt x="0" y="31438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368433" y="3783732"/>
            <a:ext cx="3346219" cy="3143890"/>
          </a:xfrm>
          <a:custGeom>
            <a:avLst/>
            <a:gdLst/>
            <a:ahLst/>
            <a:cxnLst/>
            <a:rect r="r" b="b" t="t" l="l"/>
            <a:pathLst>
              <a:path h="3143890" w="3346219">
                <a:moveTo>
                  <a:pt x="0" y="0"/>
                </a:moveTo>
                <a:lnTo>
                  <a:pt x="3346219" y="0"/>
                </a:lnTo>
                <a:lnTo>
                  <a:pt x="3346219" y="3143890"/>
                </a:lnTo>
                <a:lnTo>
                  <a:pt x="0" y="31438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8400715" y="7073632"/>
            <a:ext cx="9887285" cy="3213368"/>
          </a:xfrm>
          <a:custGeom>
            <a:avLst/>
            <a:gdLst/>
            <a:ahLst/>
            <a:cxnLst/>
            <a:rect r="r" b="b" t="t" l="l"/>
            <a:pathLst>
              <a:path h="3213368" w="9887285">
                <a:moveTo>
                  <a:pt x="0" y="0"/>
                </a:moveTo>
                <a:lnTo>
                  <a:pt x="9887285" y="0"/>
                </a:lnTo>
                <a:lnTo>
                  <a:pt x="9887285" y="3213368"/>
                </a:lnTo>
                <a:lnTo>
                  <a:pt x="0" y="321336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666750" y="809625"/>
            <a:ext cx="6886575" cy="20796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000"/>
              </a:lnSpc>
              <a:spcBef>
                <a:spcPct val="0"/>
              </a:spcBef>
            </a:pPr>
            <a:r>
              <a:rPr lang="en-US" sz="8000" strike="noStrike" u="none">
                <a:solidFill>
                  <a:srgbClr val="E2DDD2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會員的使用</a:t>
            </a:r>
          </a:p>
          <a:p>
            <a:pPr algn="l" marL="0" indent="0" lvl="0">
              <a:lnSpc>
                <a:spcPts val="8000"/>
              </a:lnSpc>
              <a:spcBef>
                <a:spcPct val="0"/>
              </a:spcBef>
            </a:pPr>
            <a:r>
              <a:rPr lang="en-US" sz="8000" strike="noStrike" u="none">
                <a:solidFill>
                  <a:srgbClr val="E2DDD2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介面與功能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66750" y="7883525"/>
            <a:ext cx="6886575" cy="173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99"/>
              </a:lnSpc>
            </a:pPr>
            <a:r>
              <a:rPr lang="en-US" sz="2499" spc="-37" strike="noStrike" u="none">
                <a:solidFill>
                  <a:srgbClr val="E2DDD2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會員登入後可以享受個人化的購物體驗，</a:t>
            </a:r>
          </a:p>
          <a:p>
            <a:pPr algn="l" marL="0" indent="0" lvl="0">
              <a:lnSpc>
                <a:spcPts val="3499"/>
              </a:lnSpc>
            </a:pPr>
            <a:r>
              <a:rPr lang="en-US" sz="2499" spc="-37" strike="noStrike" u="none">
                <a:solidFill>
                  <a:srgbClr val="E2DDD2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包括查看訂單歷史、瀏覽我的最愛</a:t>
            </a:r>
          </a:p>
          <a:p>
            <a:pPr algn="l" marL="0" indent="0" lvl="0">
              <a:lnSpc>
                <a:spcPts val="3499"/>
              </a:lnSpc>
            </a:pPr>
            <a:r>
              <a:rPr lang="en-US" sz="2499" spc="-37" strike="noStrike" u="none">
                <a:solidFill>
                  <a:srgbClr val="E2DDD2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追蹤查詢狀況。這些功能能提升</a:t>
            </a:r>
          </a:p>
          <a:p>
            <a:pPr algn="l" marL="0" indent="0" lvl="0">
              <a:lnSpc>
                <a:spcPts val="3499"/>
              </a:lnSpc>
            </a:pPr>
            <a:r>
              <a:rPr lang="en-US" sz="2499" spc="-37" strike="noStrike" u="none">
                <a:solidFill>
                  <a:srgbClr val="E2DDD2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使用者的滿意度和忠誠度。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A7F5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3302383"/>
            <a:ext cx="4568669" cy="4215636"/>
          </a:xfrm>
          <a:custGeom>
            <a:avLst/>
            <a:gdLst/>
            <a:ahLst/>
            <a:cxnLst/>
            <a:rect r="r" b="b" t="t" l="l"/>
            <a:pathLst>
              <a:path h="4215636" w="4568669">
                <a:moveTo>
                  <a:pt x="0" y="0"/>
                </a:moveTo>
                <a:lnTo>
                  <a:pt x="4568669" y="0"/>
                </a:lnTo>
                <a:lnTo>
                  <a:pt x="4568669" y="4215635"/>
                </a:lnTo>
                <a:lnTo>
                  <a:pt x="0" y="42156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781319" y="1381296"/>
            <a:ext cx="9998626" cy="4749348"/>
          </a:xfrm>
          <a:custGeom>
            <a:avLst/>
            <a:gdLst/>
            <a:ahLst/>
            <a:cxnLst/>
            <a:rect r="r" b="b" t="t" l="l"/>
            <a:pathLst>
              <a:path h="4749348" w="9998626">
                <a:moveTo>
                  <a:pt x="0" y="0"/>
                </a:moveTo>
                <a:lnTo>
                  <a:pt x="9998627" y="0"/>
                </a:lnTo>
                <a:lnTo>
                  <a:pt x="9998627" y="4749348"/>
                </a:lnTo>
                <a:lnTo>
                  <a:pt x="0" y="47493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478687" y="6494767"/>
            <a:ext cx="11301259" cy="3362125"/>
          </a:xfrm>
          <a:custGeom>
            <a:avLst/>
            <a:gdLst/>
            <a:ahLst/>
            <a:cxnLst/>
            <a:rect r="r" b="b" t="t" l="l"/>
            <a:pathLst>
              <a:path h="3362125" w="11301259">
                <a:moveTo>
                  <a:pt x="0" y="0"/>
                </a:moveTo>
                <a:lnTo>
                  <a:pt x="11301259" y="0"/>
                </a:lnTo>
                <a:lnTo>
                  <a:pt x="11301259" y="3362124"/>
                </a:lnTo>
                <a:lnTo>
                  <a:pt x="0" y="33621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666750" y="809625"/>
            <a:ext cx="6886575" cy="20796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000"/>
              </a:lnSpc>
              <a:spcBef>
                <a:spcPct val="0"/>
              </a:spcBef>
            </a:pPr>
            <a:r>
              <a:rPr lang="en-US" sz="8000" strike="noStrike" u="none">
                <a:solidFill>
                  <a:srgbClr val="E2DDD2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管理員的角色與責任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66750" y="8321675"/>
            <a:ext cx="6886575" cy="1298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99"/>
              </a:lnSpc>
            </a:pPr>
            <a:r>
              <a:rPr lang="en-US" sz="2499" spc="-37" strike="noStrike" u="none">
                <a:solidFill>
                  <a:srgbClr val="E2DDD2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管理員負責處理訂單，及在收到查詢後</a:t>
            </a:r>
          </a:p>
          <a:p>
            <a:pPr algn="l" marL="0" indent="0" lvl="0">
              <a:lnSpc>
                <a:spcPts val="3499"/>
              </a:lnSpc>
            </a:pPr>
            <a:r>
              <a:rPr lang="en-US" sz="2499" spc="-37" strike="noStrike" u="none">
                <a:solidFill>
                  <a:srgbClr val="E2DDD2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作出跟進，提供順暢的購物體驗，</a:t>
            </a:r>
          </a:p>
          <a:p>
            <a:pPr algn="l" marL="0" indent="0" lvl="0">
              <a:lnSpc>
                <a:spcPts val="3499"/>
              </a:lnSpc>
            </a:pPr>
            <a:r>
              <a:rPr lang="en-US" sz="2499" spc="-37" strike="noStrike" u="none">
                <a:solidFill>
                  <a:srgbClr val="E2DDD2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並按需要更新網站內容以提升服務品質。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A7F5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013571" y="-1412073"/>
            <a:ext cx="11848591" cy="13111146"/>
            <a:chOff x="0" y="0"/>
            <a:chExt cx="1220873" cy="135096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20873" cy="1350966"/>
            </a:xfrm>
            <a:custGeom>
              <a:avLst/>
              <a:gdLst/>
              <a:ahLst/>
              <a:cxnLst/>
              <a:rect r="r" b="b" t="t" l="l"/>
              <a:pathLst>
                <a:path h="1350966" w="1220873">
                  <a:moveTo>
                    <a:pt x="0" y="0"/>
                  </a:moveTo>
                  <a:lnTo>
                    <a:pt x="1220873" y="0"/>
                  </a:lnTo>
                  <a:lnTo>
                    <a:pt x="1220873" y="1350966"/>
                  </a:lnTo>
                  <a:lnTo>
                    <a:pt x="0" y="1350966"/>
                  </a:lnTo>
                  <a:close/>
                </a:path>
              </a:pathLst>
            </a:custGeom>
            <a:blipFill>
              <a:blip r:embed="rId2"/>
              <a:stretch>
                <a:fillRect l="0" t="-66" r="0" b="-66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666750" y="809625"/>
            <a:ext cx="6171302" cy="10699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000"/>
              </a:lnSpc>
              <a:spcBef>
                <a:spcPct val="0"/>
              </a:spcBef>
            </a:pPr>
            <a:r>
              <a:rPr lang="en-US" sz="8000">
                <a:solidFill>
                  <a:srgbClr val="E2DDD2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屏幕截圖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66750" y="8283575"/>
            <a:ext cx="6886575" cy="1336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99"/>
              </a:lnSpc>
            </a:pPr>
            <a:r>
              <a:rPr lang="en-US" sz="2499" spc="-37" strike="noStrike" u="none">
                <a:solidFill>
                  <a:srgbClr val="E2DDD2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針對網站功能提出</a:t>
            </a:r>
            <a:r>
              <a:rPr lang="en-US" b="true" sz="2499" spc="-37" strike="noStrike" u="none">
                <a:solidFill>
                  <a:srgbClr val="E2DDD2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社群互動</a:t>
            </a:r>
            <a:r>
              <a:rPr lang="en-US" sz="2499" spc="-37" strike="noStrike" u="none">
                <a:solidFill>
                  <a:srgbClr val="E2DDD2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與 </a:t>
            </a:r>
            <a:r>
              <a:rPr lang="en-US" b="true" sz="2499" spc="-37" strike="noStrike" u="none">
                <a:solidFill>
                  <a:srgbClr val="E2DDD2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AI 輔助</a:t>
            </a:r>
            <a:r>
              <a:rPr lang="en-US" sz="2499" spc="-37" strike="noStrike" u="none">
                <a:solidFill>
                  <a:srgbClr val="E2DDD2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的想法，這將有助於提升用戶的參與感與便利性，</a:t>
            </a:r>
          </a:p>
          <a:p>
            <a:pPr algn="l" marL="0" indent="0" lvl="0">
              <a:lnSpc>
                <a:spcPts val="3499"/>
              </a:lnSpc>
            </a:pPr>
            <a:r>
              <a:rPr lang="en-US" sz="2499" spc="-37" strike="noStrike" u="none">
                <a:solidFill>
                  <a:srgbClr val="E2DDD2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讓平台更具吸引力與競爭力。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A7F5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858125" cy="10287000"/>
            <a:chOff x="0" y="0"/>
            <a:chExt cx="1031988" cy="135096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31988" cy="1350966"/>
            </a:xfrm>
            <a:custGeom>
              <a:avLst/>
              <a:gdLst/>
              <a:ahLst/>
              <a:cxnLst/>
              <a:rect r="r" b="b" t="t" l="l"/>
              <a:pathLst>
                <a:path h="1350966" w="1031988">
                  <a:moveTo>
                    <a:pt x="0" y="0"/>
                  </a:moveTo>
                  <a:lnTo>
                    <a:pt x="1031988" y="0"/>
                  </a:lnTo>
                  <a:lnTo>
                    <a:pt x="1031988" y="1350966"/>
                  </a:lnTo>
                  <a:lnTo>
                    <a:pt x="0" y="1350966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TextBox 4" id="4"/>
          <p:cNvSpPr txBox="true"/>
          <p:nvPr/>
        </p:nvSpPr>
        <p:spPr>
          <a:xfrm rot="0">
            <a:off x="10737651" y="4282046"/>
            <a:ext cx="8317491" cy="19991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4956"/>
              </a:lnSpc>
            </a:pPr>
            <a:r>
              <a:rPr lang="en-US" sz="14956" spc="-523">
                <a:solidFill>
                  <a:srgbClr val="E2DDD2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Q &amp; A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-3117037">
            <a:off x="5418783" y="7952721"/>
            <a:ext cx="2112604" cy="1859092"/>
          </a:xfrm>
          <a:custGeom>
            <a:avLst/>
            <a:gdLst/>
            <a:ahLst/>
            <a:cxnLst/>
            <a:rect r="r" b="b" t="t" l="l"/>
            <a:pathLst>
              <a:path h="1859092" w="2112604">
                <a:moveTo>
                  <a:pt x="0" y="0"/>
                </a:moveTo>
                <a:lnTo>
                  <a:pt x="2112604" y="0"/>
                </a:lnTo>
                <a:lnTo>
                  <a:pt x="2112604" y="1859092"/>
                </a:lnTo>
                <a:lnTo>
                  <a:pt x="0" y="18590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945936" y="2170159"/>
            <a:ext cx="5529149" cy="5946682"/>
            <a:chOff x="0" y="0"/>
            <a:chExt cx="1066627" cy="114717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066627" cy="1147174"/>
            </a:xfrm>
            <a:custGeom>
              <a:avLst/>
              <a:gdLst/>
              <a:ahLst/>
              <a:cxnLst/>
              <a:rect r="r" b="b" t="t" l="l"/>
              <a:pathLst>
                <a:path h="1147174" w="1066627">
                  <a:moveTo>
                    <a:pt x="98014" y="0"/>
                  </a:moveTo>
                  <a:lnTo>
                    <a:pt x="968613" y="0"/>
                  </a:lnTo>
                  <a:cubicBezTo>
                    <a:pt x="994608" y="0"/>
                    <a:pt x="1019539" y="10326"/>
                    <a:pt x="1037920" y="28708"/>
                  </a:cubicBezTo>
                  <a:cubicBezTo>
                    <a:pt x="1056301" y="47089"/>
                    <a:pt x="1066627" y="72019"/>
                    <a:pt x="1066627" y="98014"/>
                  </a:cubicBezTo>
                  <a:lnTo>
                    <a:pt x="1066627" y="1049160"/>
                  </a:lnTo>
                  <a:cubicBezTo>
                    <a:pt x="1066627" y="1075154"/>
                    <a:pt x="1056301" y="1100085"/>
                    <a:pt x="1037920" y="1118466"/>
                  </a:cubicBezTo>
                  <a:cubicBezTo>
                    <a:pt x="1019539" y="1136847"/>
                    <a:pt x="994608" y="1147174"/>
                    <a:pt x="968613" y="1147174"/>
                  </a:cubicBezTo>
                  <a:lnTo>
                    <a:pt x="98014" y="1147174"/>
                  </a:lnTo>
                  <a:cubicBezTo>
                    <a:pt x="72019" y="1147174"/>
                    <a:pt x="47089" y="1136847"/>
                    <a:pt x="28708" y="1118466"/>
                  </a:cubicBezTo>
                  <a:cubicBezTo>
                    <a:pt x="10326" y="1100085"/>
                    <a:pt x="0" y="1075154"/>
                    <a:pt x="0" y="1049160"/>
                  </a:cubicBezTo>
                  <a:lnTo>
                    <a:pt x="0" y="98014"/>
                  </a:lnTo>
                  <a:cubicBezTo>
                    <a:pt x="0" y="72019"/>
                    <a:pt x="10326" y="47089"/>
                    <a:pt x="28708" y="28708"/>
                  </a:cubicBezTo>
                  <a:cubicBezTo>
                    <a:pt x="47089" y="10326"/>
                    <a:pt x="72019" y="0"/>
                    <a:pt x="98014" y="0"/>
                  </a:cubicBezTo>
                  <a:close/>
                </a:path>
              </a:pathLst>
            </a:custGeom>
            <a:blipFill>
              <a:blip r:embed="rId4"/>
              <a:stretch>
                <a:fillRect l="0" t="-258" r="0" b="-258"/>
              </a:stretch>
            </a:blipFill>
          </p:spPr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A7F5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036002" y="1715288"/>
            <a:ext cx="11193551" cy="71271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115"/>
              </a:lnSpc>
            </a:pPr>
            <a:r>
              <a:rPr lang="en-US" sz="5796" spc="-86">
                <a:solidFill>
                  <a:srgbClr val="E2DDD2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開發原因</a:t>
            </a:r>
          </a:p>
          <a:p>
            <a:pPr algn="l">
              <a:lnSpc>
                <a:spcPts val="8115"/>
              </a:lnSpc>
            </a:pPr>
            <a:r>
              <a:rPr lang="en-US" sz="5796" spc="-86">
                <a:solidFill>
                  <a:srgbClr val="E2DDD2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面對的困難</a:t>
            </a:r>
          </a:p>
          <a:p>
            <a:pPr algn="l">
              <a:lnSpc>
                <a:spcPts val="8115"/>
              </a:lnSpc>
            </a:pPr>
            <a:r>
              <a:rPr lang="en-US" sz="5796" spc="-86">
                <a:solidFill>
                  <a:srgbClr val="E2DDD2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如何克服</a:t>
            </a:r>
          </a:p>
          <a:p>
            <a:pPr algn="l">
              <a:lnSpc>
                <a:spcPts val="8115"/>
              </a:lnSpc>
            </a:pPr>
            <a:r>
              <a:rPr lang="en-US" sz="5796" spc="-86">
                <a:solidFill>
                  <a:srgbClr val="E2DDD2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感想 </a:t>
            </a:r>
          </a:p>
          <a:p>
            <a:pPr algn="l">
              <a:lnSpc>
                <a:spcPts val="8115"/>
              </a:lnSpc>
            </a:pPr>
            <a:r>
              <a:rPr lang="en-US" sz="5796" spc="-86">
                <a:solidFill>
                  <a:srgbClr val="E2DDD2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前端網站的架構圖 </a:t>
            </a:r>
          </a:p>
          <a:p>
            <a:pPr algn="l">
              <a:lnSpc>
                <a:spcPts val="8115"/>
              </a:lnSpc>
            </a:pPr>
            <a:r>
              <a:rPr lang="en-US" sz="5796" spc="-86">
                <a:solidFill>
                  <a:srgbClr val="E2DDD2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版面說明 </a:t>
            </a:r>
          </a:p>
          <a:p>
            <a:pPr algn="l">
              <a:lnSpc>
                <a:spcPts val="8115"/>
              </a:lnSpc>
            </a:pPr>
            <a:r>
              <a:rPr lang="en-US" sz="5796" spc="-86">
                <a:solidFill>
                  <a:srgbClr val="E2DDD2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屏幕截圖 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3913730" y="86944"/>
            <a:ext cx="9287658" cy="11764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56"/>
              </a:lnSpc>
              <a:spcBef>
                <a:spcPct val="0"/>
              </a:spcBef>
            </a:pPr>
            <a:r>
              <a:rPr lang="en-US" sz="6897" spc="-103">
                <a:solidFill>
                  <a:srgbClr val="E2DDD2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目錄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0" y="0"/>
            <a:ext cx="6609945" cy="10287000"/>
            <a:chOff x="0" y="0"/>
            <a:chExt cx="814724" cy="126794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4724" cy="1267949"/>
            </a:xfrm>
            <a:custGeom>
              <a:avLst/>
              <a:gdLst/>
              <a:ahLst/>
              <a:cxnLst/>
              <a:rect r="r" b="b" t="t" l="l"/>
              <a:pathLst>
                <a:path h="1267949" w="814724">
                  <a:moveTo>
                    <a:pt x="23425" y="0"/>
                  </a:moveTo>
                  <a:lnTo>
                    <a:pt x="791299" y="0"/>
                  </a:lnTo>
                  <a:cubicBezTo>
                    <a:pt x="804237" y="0"/>
                    <a:pt x="814724" y="10488"/>
                    <a:pt x="814724" y="23425"/>
                  </a:cubicBezTo>
                  <a:lnTo>
                    <a:pt x="814724" y="1244524"/>
                  </a:lnTo>
                  <a:cubicBezTo>
                    <a:pt x="814724" y="1250736"/>
                    <a:pt x="812256" y="1256695"/>
                    <a:pt x="807863" y="1261088"/>
                  </a:cubicBezTo>
                  <a:cubicBezTo>
                    <a:pt x="803470" y="1265481"/>
                    <a:pt x="797512" y="1267949"/>
                    <a:pt x="791299" y="1267949"/>
                  </a:cubicBezTo>
                  <a:lnTo>
                    <a:pt x="23425" y="1267949"/>
                  </a:lnTo>
                  <a:cubicBezTo>
                    <a:pt x="10488" y="1267949"/>
                    <a:pt x="0" y="1257461"/>
                    <a:pt x="0" y="1244524"/>
                  </a:cubicBezTo>
                  <a:lnTo>
                    <a:pt x="0" y="23425"/>
                  </a:lnTo>
                  <a:cubicBezTo>
                    <a:pt x="0" y="17212"/>
                    <a:pt x="2468" y="11254"/>
                    <a:pt x="6861" y="6861"/>
                  </a:cubicBezTo>
                  <a:cubicBezTo>
                    <a:pt x="11254" y="2468"/>
                    <a:pt x="17212" y="0"/>
                    <a:pt x="23425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199" r="0" b="-199"/>
              </a:stretch>
            </a:blipFill>
          </p:spPr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A7F5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296400" y="0"/>
            <a:ext cx="8991600" cy="3352800"/>
            <a:chOff x="0" y="0"/>
            <a:chExt cx="2368158" cy="88304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368158" cy="883042"/>
            </a:xfrm>
            <a:custGeom>
              <a:avLst/>
              <a:gdLst/>
              <a:ahLst/>
              <a:cxnLst/>
              <a:rect r="r" b="b" t="t" l="l"/>
              <a:pathLst>
                <a:path h="883042" w="2368158">
                  <a:moveTo>
                    <a:pt x="0" y="0"/>
                  </a:moveTo>
                  <a:lnTo>
                    <a:pt x="2368158" y="0"/>
                  </a:lnTo>
                  <a:lnTo>
                    <a:pt x="2368158" y="883042"/>
                  </a:lnTo>
                  <a:lnTo>
                    <a:pt x="0" y="883042"/>
                  </a:lnTo>
                  <a:close/>
                </a:path>
              </a:pathLst>
            </a:custGeom>
            <a:solidFill>
              <a:srgbClr val="2361DD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2368158" cy="9401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8991600" y="0"/>
            <a:ext cx="9296400" cy="10287000"/>
            <a:chOff x="0" y="0"/>
            <a:chExt cx="1220873" cy="135096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220873" cy="1350966"/>
            </a:xfrm>
            <a:custGeom>
              <a:avLst/>
              <a:gdLst/>
              <a:ahLst/>
              <a:cxnLst/>
              <a:rect r="r" b="b" t="t" l="l"/>
              <a:pathLst>
                <a:path h="1350966" w="1220873">
                  <a:moveTo>
                    <a:pt x="0" y="0"/>
                  </a:moveTo>
                  <a:lnTo>
                    <a:pt x="1220873" y="0"/>
                  </a:lnTo>
                  <a:lnTo>
                    <a:pt x="1220873" y="1350966"/>
                  </a:lnTo>
                  <a:lnTo>
                    <a:pt x="0" y="1350966"/>
                  </a:lnTo>
                  <a:close/>
                </a:path>
              </a:pathLst>
            </a:custGeom>
            <a:blipFill>
              <a:blip r:embed="rId2"/>
              <a:stretch>
                <a:fillRect l="0" t="-66" r="0" b="-66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666750" y="809625"/>
            <a:ext cx="7431443" cy="20795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000"/>
              </a:lnSpc>
              <a:spcBef>
                <a:spcPct val="0"/>
              </a:spcBef>
            </a:pPr>
            <a:r>
              <a:rPr lang="en-US" sz="8000" strike="noStrike" u="none">
                <a:solidFill>
                  <a:srgbClr val="E2DDD2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現實中的問題：缺乏系統化管理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66750" y="8321675"/>
            <a:ext cx="6886575" cy="1298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99"/>
              </a:lnSpc>
            </a:pPr>
            <a:r>
              <a:rPr lang="en-US" sz="2499" spc="-37" strike="noStrike" u="none">
                <a:solidFill>
                  <a:srgbClr val="E2DDD2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傳統零售店面因為缺乏有效的系統管理，</a:t>
            </a:r>
          </a:p>
          <a:p>
            <a:pPr algn="l" marL="0" indent="0" lvl="0">
              <a:lnSpc>
                <a:spcPts val="3499"/>
              </a:lnSpc>
            </a:pPr>
            <a:r>
              <a:rPr lang="en-US" sz="2499" spc="-37" strike="noStrike" u="none">
                <a:solidFill>
                  <a:srgbClr val="E2DDD2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經常面臨庫存失控、銷售數據不准確等問題，</a:t>
            </a:r>
          </a:p>
          <a:p>
            <a:pPr algn="l" marL="0" indent="0" lvl="0">
              <a:lnSpc>
                <a:spcPts val="3499"/>
              </a:lnSpc>
            </a:pPr>
            <a:r>
              <a:rPr lang="en-US" sz="2499" spc="-37" strike="noStrike" u="none">
                <a:solidFill>
                  <a:srgbClr val="E2DDD2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這些困難影響了業務的運營和顧客的滿意度。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A7F5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296400" y="0"/>
            <a:ext cx="8991600" cy="3352800"/>
            <a:chOff x="0" y="0"/>
            <a:chExt cx="2368158" cy="88304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368158" cy="883042"/>
            </a:xfrm>
            <a:custGeom>
              <a:avLst/>
              <a:gdLst/>
              <a:ahLst/>
              <a:cxnLst/>
              <a:rect r="r" b="b" t="t" l="l"/>
              <a:pathLst>
                <a:path h="883042" w="2368158">
                  <a:moveTo>
                    <a:pt x="0" y="0"/>
                  </a:moveTo>
                  <a:lnTo>
                    <a:pt x="2368158" y="0"/>
                  </a:lnTo>
                  <a:lnTo>
                    <a:pt x="2368158" y="883042"/>
                  </a:lnTo>
                  <a:lnTo>
                    <a:pt x="0" y="883042"/>
                  </a:lnTo>
                  <a:close/>
                </a:path>
              </a:pathLst>
            </a:custGeom>
            <a:solidFill>
              <a:srgbClr val="2361DD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2368158" cy="9401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8991600" y="0"/>
            <a:ext cx="9296400" cy="10287000"/>
            <a:chOff x="0" y="0"/>
            <a:chExt cx="1220873" cy="135096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220873" cy="1350966"/>
            </a:xfrm>
            <a:custGeom>
              <a:avLst/>
              <a:gdLst/>
              <a:ahLst/>
              <a:cxnLst/>
              <a:rect r="r" b="b" t="t" l="l"/>
              <a:pathLst>
                <a:path h="1350966" w="1220873">
                  <a:moveTo>
                    <a:pt x="0" y="0"/>
                  </a:moveTo>
                  <a:lnTo>
                    <a:pt x="1220873" y="0"/>
                  </a:lnTo>
                  <a:lnTo>
                    <a:pt x="1220873" y="1350966"/>
                  </a:lnTo>
                  <a:lnTo>
                    <a:pt x="0" y="1350966"/>
                  </a:lnTo>
                  <a:close/>
                </a:path>
              </a:pathLst>
            </a:custGeom>
            <a:blipFill>
              <a:blip r:embed="rId2"/>
              <a:stretch>
                <a:fillRect l="0" t="-66" r="0" b="-66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666750" y="809625"/>
            <a:ext cx="8324850" cy="20795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000"/>
              </a:lnSpc>
              <a:spcBef>
                <a:spcPct val="0"/>
              </a:spcBef>
            </a:pPr>
            <a:r>
              <a:rPr lang="en-US" sz="8000" strike="noStrike" u="none">
                <a:solidFill>
                  <a:srgbClr val="E2DDD2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傳統記帳的</a:t>
            </a:r>
          </a:p>
          <a:p>
            <a:pPr algn="l" marL="0" indent="0" lvl="0">
              <a:lnSpc>
                <a:spcPts val="8000"/>
              </a:lnSpc>
              <a:spcBef>
                <a:spcPct val="0"/>
              </a:spcBef>
            </a:pPr>
            <a:r>
              <a:rPr lang="en-US" sz="8000" strike="noStrike" u="none">
                <a:solidFill>
                  <a:srgbClr val="E2DDD2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限制與風險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66750" y="8283575"/>
            <a:ext cx="6886575" cy="1336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99"/>
              </a:lnSpc>
            </a:pPr>
            <a:r>
              <a:rPr lang="en-US" sz="2499" spc="-37" strike="noStrike" u="none">
                <a:solidFill>
                  <a:srgbClr val="E2DDD2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傳統做法中，</a:t>
            </a:r>
            <a:r>
              <a:rPr lang="en-US" b="true" sz="2499" spc="-37" strike="noStrike" u="none">
                <a:solidFill>
                  <a:srgbClr val="E2DDD2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人工記帳可能導致錯誤</a:t>
            </a:r>
            <a:r>
              <a:rPr lang="en-US" sz="2499" spc="-37" strike="noStrike" u="none">
                <a:solidFill>
                  <a:srgbClr val="E2DDD2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，</a:t>
            </a:r>
          </a:p>
          <a:p>
            <a:pPr algn="l" marL="0" indent="0" lvl="0">
              <a:lnSpc>
                <a:spcPts val="3499"/>
              </a:lnSpc>
            </a:pPr>
            <a:r>
              <a:rPr lang="en-US" sz="2499" spc="-37" strike="noStrike" u="none">
                <a:solidFill>
                  <a:srgbClr val="E2DDD2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影響數據準確性和決策品質。缺乏系統化的管理，容易造成資訊遺失和效率低下問題。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A7F5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7259300" y="9201150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111111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5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666750" y="666750"/>
            <a:ext cx="16954500" cy="8953500"/>
            <a:chOff x="0" y="0"/>
            <a:chExt cx="4465383" cy="235812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65383" cy="2358124"/>
            </a:xfrm>
            <a:custGeom>
              <a:avLst/>
              <a:gdLst/>
              <a:ahLst/>
              <a:cxnLst/>
              <a:rect r="r" b="b" t="t" l="l"/>
              <a:pathLst>
                <a:path h="2358124" w="4465383">
                  <a:moveTo>
                    <a:pt x="20548" y="0"/>
                  </a:moveTo>
                  <a:lnTo>
                    <a:pt x="4444835" y="0"/>
                  </a:lnTo>
                  <a:cubicBezTo>
                    <a:pt x="4456183" y="0"/>
                    <a:pt x="4465383" y="9200"/>
                    <a:pt x="4465383" y="20548"/>
                  </a:cubicBezTo>
                  <a:lnTo>
                    <a:pt x="4465383" y="2337575"/>
                  </a:lnTo>
                  <a:cubicBezTo>
                    <a:pt x="4465383" y="2348924"/>
                    <a:pt x="4456183" y="2358124"/>
                    <a:pt x="4444835" y="2358124"/>
                  </a:cubicBezTo>
                  <a:lnTo>
                    <a:pt x="20548" y="2358124"/>
                  </a:lnTo>
                  <a:cubicBezTo>
                    <a:pt x="9200" y="2358124"/>
                    <a:pt x="0" y="2348924"/>
                    <a:pt x="0" y="2337575"/>
                  </a:cubicBezTo>
                  <a:lnTo>
                    <a:pt x="0" y="20548"/>
                  </a:lnTo>
                  <a:cubicBezTo>
                    <a:pt x="0" y="9200"/>
                    <a:pt x="9200" y="0"/>
                    <a:pt x="20548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4465383" cy="241527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3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-3117037">
            <a:off x="16099474" y="7952721"/>
            <a:ext cx="2112604" cy="1859092"/>
          </a:xfrm>
          <a:custGeom>
            <a:avLst/>
            <a:gdLst/>
            <a:ahLst/>
            <a:cxnLst/>
            <a:rect r="r" b="b" t="t" l="l"/>
            <a:pathLst>
              <a:path h="1859092" w="2112604">
                <a:moveTo>
                  <a:pt x="0" y="0"/>
                </a:moveTo>
                <a:lnTo>
                  <a:pt x="2112605" y="0"/>
                </a:lnTo>
                <a:lnTo>
                  <a:pt x="2112605" y="1859092"/>
                </a:lnTo>
                <a:lnTo>
                  <a:pt x="0" y="18590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7" id="7"/>
          <p:cNvSpPr/>
          <p:nvPr/>
        </p:nvSpPr>
        <p:spPr>
          <a:xfrm flipH="false" flipV="false" rot="5400000">
            <a:off x="1107211" y="5508927"/>
            <a:ext cx="3855246" cy="2891434"/>
          </a:xfrm>
          <a:custGeom>
            <a:avLst/>
            <a:gdLst/>
            <a:ahLst/>
            <a:cxnLst/>
            <a:rect r="r" b="b" t="t" l="l"/>
            <a:pathLst>
              <a:path h="2891434" w="3855246">
                <a:moveTo>
                  <a:pt x="0" y="0"/>
                </a:moveTo>
                <a:lnTo>
                  <a:pt x="3855246" y="0"/>
                </a:lnTo>
                <a:lnTo>
                  <a:pt x="3855246" y="2891434"/>
                </a:lnTo>
                <a:lnTo>
                  <a:pt x="0" y="28914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076898" y="6349106"/>
            <a:ext cx="2685356" cy="2685356"/>
          </a:xfrm>
          <a:custGeom>
            <a:avLst/>
            <a:gdLst/>
            <a:ahLst/>
            <a:cxnLst/>
            <a:rect r="r" b="b" t="t" l="l"/>
            <a:pathLst>
              <a:path h="2685356" w="2685356">
                <a:moveTo>
                  <a:pt x="0" y="0"/>
                </a:moveTo>
                <a:lnTo>
                  <a:pt x="2685356" y="0"/>
                </a:lnTo>
                <a:lnTo>
                  <a:pt x="2685356" y="2685356"/>
                </a:lnTo>
                <a:lnTo>
                  <a:pt x="0" y="26853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8272462" y="5250233"/>
            <a:ext cx="6869164" cy="3408822"/>
          </a:xfrm>
          <a:custGeom>
            <a:avLst/>
            <a:gdLst/>
            <a:ahLst/>
            <a:cxnLst/>
            <a:rect r="r" b="b" t="t" l="l"/>
            <a:pathLst>
              <a:path h="3408822" w="6869164">
                <a:moveTo>
                  <a:pt x="0" y="0"/>
                </a:moveTo>
                <a:lnTo>
                  <a:pt x="6869164" y="0"/>
                </a:lnTo>
                <a:lnTo>
                  <a:pt x="6869164" y="3408822"/>
                </a:lnTo>
                <a:lnTo>
                  <a:pt x="0" y="340882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2224018" y="1628490"/>
            <a:ext cx="4587382" cy="3010469"/>
          </a:xfrm>
          <a:custGeom>
            <a:avLst/>
            <a:gdLst/>
            <a:ahLst/>
            <a:cxnLst/>
            <a:rect r="r" b="b" t="t" l="l"/>
            <a:pathLst>
              <a:path h="3010469" w="4587382">
                <a:moveTo>
                  <a:pt x="0" y="0"/>
                </a:moveTo>
                <a:lnTo>
                  <a:pt x="4587382" y="0"/>
                </a:lnTo>
                <a:lnTo>
                  <a:pt x="4587382" y="3010470"/>
                </a:lnTo>
                <a:lnTo>
                  <a:pt x="0" y="301047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1800225" y="1562100"/>
            <a:ext cx="12944475" cy="3143250"/>
            <a:chOff x="0" y="0"/>
            <a:chExt cx="17259300" cy="4191000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-85725"/>
              <a:ext cx="17259300" cy="17028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0400"/>
                </a:lnSpc>
              </a:pPr>
              <a:r>
                <a:rPr lang="en-US" sz="8000" spc="-240">
                  <a:solidFill>
                    <a:srgbClr val="111111"/>
                  </a:solidFill>
                  <a:latin typeface="Georgia Pro Condensed"/>
                  <a:ea typeface="Georgia Pro Condensed"/>
                  <a:cs typeface="Georgia Pro Condensed"/>
                  <a:sym typeface="Georgia Pro Condensed"/>
                </a:rPr>
                <a:t>計畫目標與設計方向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2187687"/>
              <a:ext cx="17259300" cy="5683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000"/>
                </a:lnSpc>
                <a:spcBef>
                  <a:spcPct val="0"/>
                </a:spcBef>
              </a:pPr>
              <a:r>
                <a:rPr lang="en-US" b="true" sz="2500" spc="-37">
                  <a:solidFill>
                    <a:srgbClr val="111111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建立有效的解決方案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0" y="3059641"/>
              <a:ext cx="13512134" cy="11313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499"/>
                </a:lnSpc>
              </a:pPr>
              <a:r>
                <a:rPr lang="en-US" sz="2499" spc="-37">
                  <a:solidFill>
                    <a:srgbClr val="111111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本計畫旨在針對現實問題，設計一個能夠解決使用者需求的電子商務網站系統，並提供流暢的使用體驗與便捷的功能。</a:t>
              </a: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2549927" y="8986837"/>
            <a:ext cx="2832348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spc="-37">
                <a:solidFill>
                  <a:srgbClr val="111111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Website col</a:t>
            </a:r>
            <a:r>
              <a:rPr lang="en-US" sz="2499" spc="-37">
                <a:solidFill>
                  <a:srgbClr val="111111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or palette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5934210" y="8986837"/>
            <a:ext cx="2888903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spc="-37">
                <a:solidFill>
                  <a:srgbClr val="111111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company logo design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3673733" y="8986837"/>
            <a:ext cx="2141934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spc="-37">
                <a:solidFill>
                  <a:srgbClr val="111111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Project  timeline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5090651" y="4721225"/>
            <a:ext cx="2239268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spc="-37">
                <a:solidFill>
                  <a:srgbClr val="111111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Test Procedures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A7F5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296400" y="0"/>
            <a:ext cx="8991600" cy="3352800"/>
            <a:chOff x="0" y="0"/>
            <a:chExt cx="2368158" cy="88304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368158" cy="883042"/>
            </a:xfrm>
            <a:custGeom>
              <a:avLst/>
              <a:gdLst/>
              <a:ahLst/>
              <a:cxnLst/>
              <a:rect r="r" b="b" t="t" l="l"/>
              <a:pathLst>
                <a:path h="883042" w="2368158">
                  <a:moveTo>
                    <a:pt x="0" y="0"/>
                  </a:moveTo>
                  <a:lnTo>
                    <a:pt x="2368158" y="0"/>
                  </a:lnTo>
                  <a:lnTo>
                    <a:pt x="2368158" y="883042"/>
                  </a:lnTo>
                  <a:lnTo>
                    <a:pt x="0" y="883042"/>
                  </a:lnTo>
                  <a:close/>
                </a:path>
              </a:pathLst>
            </a:custGeom>
            <a:solidFill>
              <a:srgbClr val="2361DD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2368158" cy="9401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666750" y="809625"/>
            <a:ext cx="7213496" cy="20795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000"/>
              </a:lnSpc>
              <a:spcBef>
                <a:spcPct val="0"/>
              </a:spcBef>
            </a:pPr>
            <a:r>
              <a:rPr lang="en-US" sz="8000" strike="noStrike" u="none">
                <a:solidFill>
                  <a:srgbClr val="E2DDD2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整體解決方案：三大系統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66750" y="7883525"/>
            <a:ext cx="6886575" cy="173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99"/>
              </a:lnSpc>
            </a:pPr>
            <a:r>
              <a:rPr lang="en-US" sz="2499" spc="-37" strike="noStrike" u="none">
                <a:solidFill>
                  <a:srgbClr val="E2DDD2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本系統整合前台、會員與後台功能，</a:t>
            </a:r>
          </a:p>
          <a:p>
            <a:pPr algn="l" marL="0" indent="0" lvl="0">
              <a:lnSpc>
                <a:spcPts val="3499"/>
              </a:lnSpc>
            </a:pPr>
            <a:r>
              <a:rPr lang="en-US" sz="2499" spc="-37" strike="noStrike" u="none">
                <a:solidFill>
                  <a:srgbClr val="E2DDD2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讓使用者能夠在同一平台上輕鬆執行各種操作，</a:t>
            </a:r>
          </a:p>
          <a:p>
            <a:pPr algn="l" marL="0" indent="0" lvl="0">
              <a:lnSpc>
                <a:spcPts val="3499"/>
              </a:lnSpc>
            </a:pPr>
            <a:r>
              <a:rPr lang="en-US" sz="2499" spc="-37" strike="noStrike" u="none">
                <a:solidFill>
                  <a:srgbClr val="E2DDD2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提升效率並提供更好的使用體驗，</a:t>
            </a:r>
          </a:p>
          <a:p>
            <a:pPr algn="l" marL="0" indent="0" lvl="0">
              <a:lnSpc>
                <a:spcPts val="3499"/>
              </a:lnSpc>
            </a:pPr>
            <a:r>
              <a:rPr lang="en-US" sz="2499" spc="-37" strike="noStrike" u="none">
                <a:solidFill>
                  <a:srgbClr val="E2DDD2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滿足不同角色的需求。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9296400" y="0"/>
            <a:ext cx="8942498" cy="10287000"/>
            <a:chOff x="0" y="0"/>
            <a:chExt cx="715512" cy="82308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715512" cy="823089"/>
            </a:xfrm>
            <a:custGeom>
              <a:avLst/>
              <a:gdLst/>
              <a:ahLst/>
              <a:cxnLst/>
              <a:rect r="r" b="b" t="t" l="l"/>
              <a:pathLst>
                <a:path h="823089" w="715512">
                  <a:moveTo>
                    <a:pt x="17315" y="0"/>
                  </a:moveTo>
                  <a:lnTo>
                    <a:pt x="698197" y="0"/>
                  </a:lnTo>
                  <a:cubicBezTo>
                    <a:pt x="702789" y="0"/>
                    <a:pt x="707193" y="1824"/>
                    <a:pt x="710440" y="5071"/>
                  </a:cubicBezTo>
                  <a:cubicBezTo>
                    <a:pt x="713688" y="8319"/>
                    <a:pt x="715512" y="12723"/>
                    <a:pt x="715512" y="17315"/>
                  </a:cubicBezTo>
                  <a:lnTo>
                    <a:pt x="715512" y="805774"/>
                  </a:lnTo>
                  <a:cubicBezTo>
                    <a:pt x="715512" y="810366"/>
                    <a:pt x="713688" y="814770"/>
                    <a:pt x="710440" y="818017"/>
                  </a:cubicBezTo>
                  <a:cubicBezTo>
                    <a:pt x="707193" y="821265"/>
                    <a:pt x="702789" y="823089"/>
                    <a:pt x="698197" y="823089"/>
                  </a:cubicBezTo>
                  <a:lnTo>
                    <a:pt x="17315" y="823089"/>
                  </a:lnTo>
                  <a:cubicBezTo>
                    <a:pt x="12723" y="823089"/>
                    <a:pt x="8319" y="821265"/>
                    <a:pt x="5071" y="818017"/>
                  </a:cubicBezTo>
                  <a:cubicBezTo>
                    <a:pt x="1824" y="814770"/>
                    <a:pt x="0" y="810366"/>
                    <a:pt x="0" y="805774"/>
                  </a:cubicBezTo>
                  <a:lnTo>
                    <a:pt x="0" y="17315"/>
                  </a:lnTo>
                  <a:cubicBezTo>
                    <a:pt x="0" y="12723"/>
                    <a:pt x="1824" y="8319"/>
                    <a:pt x="5071" y="5071"/>
                  </a:cubicBezTo>
                  <a:cubicBezTo>
                    <a:pt x="8319" y="1824"/>
                    <a:pt x="12723" y="0"/>
                    <a:pt x="17315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103" r="0" b="-103"/>
              </a:stretch>
            </a:blipFill>
          </p:spPr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A7F5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296400" y="0"/>
            <a:ext cx="8991600" cy="3352800"/>
            <a:chOff x="0" y="0"/>
            <a:chExt cx="2368158" cy="88304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368158" cy="883042"/>
            </a:xfrm>
            <a:custGeom>
              <a:avLst/>
              <a:gdLst/>
              <a:ahLst/>
              <a:cxnLst/>
              <a:rect r="r" b="b" t="t" l="l"/>
              <a:pathLst>
                <a:path h="883042" w="2368158">
                  <a:moveTo>
                    <a:pt x="0" y="0"/>
                  </a:moveTo>
                  <a:lnTo>
                    <a:pt x="2368158" y="0"/>
                  </a:lnTo>
                  <a:lnTo>
                    <a:pt x="2368158" y="883042"/>
                  </a:lnTo>
                  <a:lnTo>
                    <a:pt x="0" y="883042"/>
                  </a:lnTo>
                  <a:close/>
                </a:path>
              </a:pathLst>
            </a:custGeom>
            <a:solidFill>
              <a:srgbClr val="2361DD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2368158" cy="9401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8991600" y="0"/>
            <a:ext cx="9296400" cy="10287000"/>
            <a:chOff x="0" y="0"/>
            <a:chExt cx="1220873" cy="135096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220873" cy="1350966"/>
            </a:xfrm>
            <a:custGeom>
              <a:avLst/>
              <a:gdLst/>
              <a:ahLst/>
              <a:cxnLst/>
              <a:rect r="r" b="b" t="t" l="l"/>
              <a:pathLst>
                <a:path h="1350966" w="1220873">
                  <a:moveTo>
                    <a:pt x="0" y="0"/>
                  </a:moveTo>
                  <a:lnTo>
                    <a:pt x="1220873" y="0"/>
                  </a:lnTo>
                  <a:lnTo>
                    <a:pt x="1220873" y="1350966"/>
                  </a:lnTo>
                  <a:lnTo>
                    <a:pt x="0" y="1350966"/>
                  </a:lnTo>
                  <a:close/>
                </a:path>
              </a:pathLst>
            </a:custGeom>
            <a:blipFill>
              <a:blip r:embed="rId2"/>
              <a:stretch>
                <a:fillRect l="0" t="-66" r="0" b="-66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666750" y="809625"/>
            <a:ext cx="7354173" cy="10699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000"/>
              </a:lnSpc>
              <a:spcBef>
                <a:spcPct val="0"/>
              </a:spcBef>
            </a:pPr>
            <a:r>
              <a:rPr lang="en-US" sz="8000" strike="noStrike" u="none">
                <a:solidFill>
                  <a:srgbClr val="E2DDD2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前台的主要功能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66750" y="8321675"/>
            <a:ext cx="6886575" cy="1298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99"/>
              </a:lnSpc>
            </a:pPr>
            <a:r>
              <a:rPr lang="en-US" sz="2499" spc="-37" strike="noStrike" u="none">
                <a:solidFill>
                  <a:srgbClr val="E2DDD2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前台系統提供使用者友好的介面，讓客戶能夠輕鬆瀏覽產品、加入購物車並進行結帳，提升購物體驗，從而增加銷售機會。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A7F5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7259300" y="9201150"/>
            <a:ext cx="152400" cy="2095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111111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8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666750" y="666750"/>
            <a:ext cx="16954500" cy="8953500"/>
            <a:chOff x="0" y="0"/>
            <a:chExt cx="4465383" cy="235812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65383" cy="2358124"/>
            </a:xfrm>
            <a:custGeom>
              <a:avLst/>
              <a:gdLst/>
              <a:ahLst/>
              <a:cxnLst/>
              <a:rect r="r" b="b" t="t" l="l"/>
              <a:pathLst>
                <a:path h="2358124" w="4465383">
                  <a:moveTo>
                    <a:pt x="20548" y="0"/>
                  </a:moveTo>
                  <a:lnTo>
                    <a:pt x="4444835" y="0"/>
                  </a:lnTo>
                  <a:cubicBezTo>
                    <a:pt x="4456183" y="0"/>
                    <a:pt x="4465383" y="9200"/>
                    <a:pt x="4465383" y="20548"/>
                  </a:cubicBezTo>
                  <a:lnTo>
                    <a:pt x="4465383" y="2337575"/>
                  </a:lnTo>
                  <a:cubicBezTo>
                    <a:pt x="4465383" y="2348924"/>
                    <a:pt x="4456183" y="2358124"/>
                    <a:pt x="4444835" y="2358124"/>
                  </a:cubicBezTo>
                  <a:lnTo>
                    <a:pt x="20548" y="2358124"/>
                  </a:lnTo>
                  <a:cubicBezTo>
                    <a:pt x="9200" y="2358124"/>
                    <a:pt x="0" y="2348924"/>
                    <a:pt x="0" y="2337575"/>
                  </a:cubicBezTo>
                  <a:lnTo>
                    <a:pt x="0" y="20548"/>
                  </a:lnTo>
                  <a:cubicBezTo>
                    <a:pt x="0" y="9200"/>
                    <a:pt x="9200" y="0"/>
                    <a:pt x="20548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4465383" cy="241527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3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800225" y="1562100"/>
            <a:ext cx="12944475" cy="3657600"/>
            <a:chOff x="0" y="0"/>
            <a:chExt cx="17259300" cy="4876800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-85725"/>
              <a:ext cx="17259300" cy="17028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0400"/>
                </a:lnSpc>
              </a:pPr>
              <a:r>
                <a:rPr lang="en-US" sz="8000" spc="-240">
                  <a:solidFill>
                    <a:srgbClr val="111111"/>
                  </a:solidFill>
                  <a:latin typeface="Georgia Pro Condensed"/>
                  <a:ea typeface="Georgia Pro Condensed"/>
                  <a:cs typeface="Georgia Pro Condensed"/>
                  <a:sym typeface="Georgia Pro Condensed"/>
                </a:rPr>
                <a:t>使用架構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2187687"/>
              <a:ext cx="17259300" cy="5683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000"/>
                </a:lnSpc>
                <a:spcBef>
                  <a:spcPct val="0"/>
                </a:spcBef>
              </a:pPr>
              <a:r>
                <a:rPr lang="en-US" b="true" sz="2500" spc="-37">
                  <a:solidFill>
                    <a:srgbClr val="111111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簡化學習與實作過程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3059641"/>
              <a:ext cx="13512134" cy="18171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499"/>
                </a:lnSpc>
              </a:pPr>
              <a:r>
                <a:rPr lang="en-US" sz="2499" spc="-37">
                  <a:solidFill>
                    <a:srgbClr val="111111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使用架構可以讓學生在</a:t>
              </a:r>
              <a:r>
                <a:rPr lang="en-US" b="true" sz="2499" spc="-37">
                  <a:solidFill>
                    <a:srgbClr val="111111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實際操作</a:t>
              </a:r>
              <a:r>
                <a:rPr lang="en-US" sz="2499" spc="-37">
                  <a:solidFill>
                    <a:srgbClr val="111111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中快速理解系統功能，</a:t>
              </a:r>
            </a:p>
            <a:p>
              <a:pPr algn="l" marL="0" indent="0" lvl="0">
                <a:lnSpc>
                  <a:spcPts val="3499"/>
                </a:lnSpc>
              </a:pPr>
              <a:r>
                <a:rPr lang="en-US" sz="2499" spc="-37">
                  <a:solidFill>
                    <a:srgbClr val="111111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進而減少學習曲線，提升學習的</a:t>
              </a:r>
              <a:r>
                <a:rPr lang="en-US" b="true" sz="2499" spc="-37">
                  <a:solidFill>
                    <a:srgbClr val="111111"/>
                  </a:solidFill>
                  <a:latin typeface="Helvetica World Bold"/>
                  <a:ea typeface="Helvetica World Bold"/>
                  <a:cs typeface="Helvetica World Bold"/>
                  <a:sym typeface="Helvetica World Bold"/>
                </a:rPr>
                <a:t>效率和成效</a:t>
              </a:r>
              <a:r>
                <a:rPr lang="en-US" sz="2499" spc="-37">
                  <a:solidFill>
                    <a:srgbClr val="111111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。</a:t>
              </a:r>
            </a:p>
            <a:p>
              <a:pPr algn="l" marL="0" indent="0" lvl="0">
                <a:lnSpc>
                  <a:spcPts val="3499"/>
                </a:lnSpc>
              </a:pPr>
              <a:r>
                <a:rPr lang="en-US" sz="2499" spc="-37">
                  <a:solidFill>
                    <a:srgbClr val="111111"/>
                  </a:solidFill>
                  <a:latin typeface="Helvetica World"/>
                  <a:ea typeface="Helvetica World"/>
                  <a:cs typeface="Helvetica World"/>
                  <a:sym typeface="Helvetica World"/>
                </a:rPr>
                <a:t>這有助於建立堅實的基礎知識。</a:t>
              </a: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-3117037">
            <a:off x="16099474" y="7952721"/>
            <a:ext cx="2112604" cy="1859092"/>
          </a:xfrm>
          <a:custGeom>
            <a:avLst/>
            <a:gdLst/>
            <a:ahLst/>
            <a:cxnLst/>
            <a:rect r="r" b="b" t="t" l="l"/>
            <a:pathLst>
              <a:path h="1859092" w="2112604">
                <a:moveTo>
                  <a:pt x="0" y="0"/>
                </a:moveTo>
                <a:lnTo>
                  <a:pt x="2112605" y="0"/>
                </a:lnTo>
                <a:lnTo>
                  <a:pt x="2112605" y="1859092"/>
                </a:lnTo>
                <a:lnTo>
                  <a:pt x="0" y="18590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11" id="11"/>
          <p:cNvGrpSpPr/>
          <p:nvPr/>
        </p:nvGrpSpPr>
        <p:grpSpPr>
          <a:xfrm rot="0">
            <a:off x="11856016" y="1028700"/>
            <a:ext cx="5544522" cy="6135331"/>
            <a:chOff x="0" y="0"/>
            <a:chExt cx="1220873" cy="135096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20873" cy="1350966"/>
            </a:xfrm>
            <a:custGeom>
              <a:avLst/>
              <a:gdLst/>
              <a:ahLst/>
              <a:cxnLst/>
              <a:rect r="r" b="b" t="t" l="l"/>
              <a:pathLst>
                <a:path h="1350966" w="1220873">
                  <a:moveTo>
                    <a:pt x="0" y="0"/>
                  </a:moveTo>
                  <a:lnTo>
                    <a:pt x="1220873" y="0"/>
                  </a:lnTo>
                  <a:lnTo>
                    <a:pt x="1220873" y="1350966"/>
                  </a:lnTo>
                  <a:lnTo>
                    <a:pt x="0" y="1350966"/>
                  </a:lnTo>
                  <a:close/>
                </a:path>
              </a:pathLst>
            </a:custGeom>
            <a:blipFill>
              <a:blip r:embed="rId4"/>
              <a:stretch>
                <a:fillRect l="0" t="-66" r="0" b="-66"/>
              </a:stretch>
            </a:blipFill>
          </p:spPr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A7F5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296400" y="0"/>
            <a:ext cx="8991600" cy="3352800"/>
            <a:chOff x="0" y="0"/>
            <a:chExt cx="2368158" cy="88304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368158" cy="883042"/>
            </a:xfrm>
            <a:custGeom>
              <a:avLst/>
              <a:gdLst/>
              <a:ahLst/>
              <a:cxnLst/>
              <a:rect r="r" b="b" t="t" l="l"/>
              <a:pathLst>
                <a:path h="883042" w="2368158">
                  <a:moveTo>
                    <a:pt x="0" y="0"/>
                  </a:moveTo>
                  <a:lnTo>
                    <a:pt x="2368158" y="0"/>
                  </a:lnTo>
                  <a:lnTo>
                    <a:pt x="2368158" y="883042"/>
                  </a:lnTo>
                  <a:lnTo>
                    <a:pt x="0" y="883042"/>
                  </a:lnTo>
                  <a:close/>
                </a:path>
              </a:pathLst>
            </a:custGeom>
            <a:solidFill>
              <a:srgbClr val="2361DD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2368158" cy="9401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8991600" y="0"/>
            <a:ext cx="9296400" cy="10287000"/>
            <a:chOff x="0" y="0"/>
            <a:chExt cx="1220873" cy="135096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220873" cy="1350966"/>
            </a:xfrm>
            <a:custGeom>
              <a:avLst/>
              <a:gdLst/>
              <a:ahLst/>
              <a:cxnLst/>
              <a:rect r="r" b="b" t="t" l="l"/>
              <a:pathLst>
                <a:path h="1350966" w="1220873">
                  <a:moveTo>
                    <a:pt x="0" y="0"/>
                  </a:moveTo>
                  <a:lnTo>
                    <a:pt x="1220873" y="0"/>
                  </a:lnTo>
                  <a:lnTo>
                    <a:pt x="1220873" y="1350966"/>
                  </a:lnTo>
                  <a:lnTo>
                    <a:pt x="0" y="1350966"/>
                  </a:lnTo>
                  <a:close/>
                </a:path>
              </a:pathLst>
            </a:custGeom>
            <a:blipFill>
              <a:blip r:embed="rId2"/>
              <a:stretch>
                <a:fillRect l="0" t="-66" r="0" b="-66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666750" y="809625"/>
            <a:ext cx="7520627" cy="20796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000"/>
              </a:lnSpc>
              <a:spcBef>
                <a:spcPct val="0"/>
              </a:spcBef>
            </a:pPr>
            <a:r>
              <a:rPr lang="en-US" sz="8000" strike="noStrike" u="none">
                <a:solidFill>
                  <a:srgbClr val="E2DDD2"/>
                </a:solidFill>
                <a:latin typeface="Georgia Pro Condensed"/>
                <a:ea typeface="Georgia Pro Condensed"/>
                <a:cs typeface="Georgia Pro Condensed"/>
                <a:sym typeface="Georgia Pro Condensed"/>
              </a:rPr>
              <a:t>網站擴充模組：行銷與物流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66750" y="8283575"/>
            <a:ext cx="6886575" cy="1336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99"/>
              </a:lnSpc>
            </a:pPr>
            <a:r>
              <a:rPr lang="en-US" sz="2499" spc="-37" strike="noStrike" u="none">
                <a:solidFill>
                  <a:srgbClr val="E2DDD2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為了提升電子商務網站的效能，可以加入</a:t>
            </a:r>
          </a:p>
          <a:p>
            <a:pPr algn="l" marL="0" indent="0" lvl="0">
              <a:lnSpc>
                <a:spcPts val="3499"/>
              </a:lnSpc>
            </a:pPr>
            <a:r>
              <a:rPr lang="en-US" b="true" sz="2499" spc="-37" strike="noStrike" u="none">
                <a:solidFill>
                  <a:srgbClr val="E2DDD2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行銷工具</a:t>
            </a:r>
            <a:r>
              <a:rPr lang="en-US" sz="2499" spc="-37" strike="noStrike" u="none">
                <a:solidFill>
                  <a:srgbClr val="E2DDD2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和</a:t>
            </a:r>
            <a:r>
              <a:rPr lang="en-US" b="true" sz="2499" spc="-37" strike="noStrike" u="none">
                <a:solidFill>
                  <a:srgbClr val="E2DDD2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物流管理系統</a:t>
            </a:r>
            <a:r>
              <a:rPr lang="en-US" sz="2499" spc="-37" strike="noStrike" u="none">
                <a:solidFill>
                  <a:srgbClr val="E2DDD2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，使網站能更好地</a:t>
            </a:r>
          </a:p>
          <a:p>
            <a:pPr algn="l" marL="0" indent="0" lvl="0">
              <a:lnSpc>
                <a:spcPts val="3499"/>
              </a:lnSpc>
            </a:pPr>
            <a:r>
              <a:rPr lang="en-US" sz="2499" spc="-37" strike="noStrike" u="none">
                <a:solidFill>
                  <a:srgbClr val="E2DDD2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吸引顧客並快速處理訂單，提升整體運營效率。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description>Presentation - 課堂 Project—電子商務網站設計</dc:description>
  <dc:identifier>DAG_tkSV1og</dc:identifier>
  <dcterms:modified xsi:type="dcterms:W3CDTF">2011-08-01T06:04:30Z</dcterms:modified>
  <cp:revision>1</cp:revision>
  <dc:title>PE075DS-16​ 第 1 組專題報告​</dc:title>
</cp:coreProperties>
</file>